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02" r:id="rId3"/>
    <p:sldId id="303" r:id="rId4"/>
    <p:sldId id="301" r:id="rId5"/>
    <p:sldId id="308" r:id="rId6"/>
    <p:sldId id="304" r:id="rId7"/>
    <p:sldId id="305" r:id="rId8"/>
    <p:sldId id="306" r:id="rId9"/>
    <p:sldId id="309" r:id="rId10"/>
    <p:sldId id="307" r:id="rId11"/>
    <p:sldId id="310" r:id="rId12"/>
    <p:sldId id="322" r:id="rId13"/>
    <p:sldId id="311" r:id="rId14"/>
    <p:sldId id="312" r:id="rId15"/>
    <p:sldId id="340" r:id="rId16"/>
    <p:sldId id="323" r:id="rId17"/>
    <p:sldId id="316" r:id="rId18"/>
    <p:sldId id="319" r:id="rId19"/>
    <p:sldId id="320" r:id="rId20"/>
    <p:sldId id="321" r:id="rId21"/>
    <p:sldId id="317" r:id="rId22"/>
    <p:sldId id="313" r:id="rId23"/>
    <p:sldId id="314" r:id="rId24"/>
    <p:sldId id="336" r:id="rId25"/>
    <p:sldId id="337" r:id="rId26"/>
    <p:sldId id="338" r:id="rId27"/>
    <p:sldId id="325" r:id="rId28"/>
    <p:sldId id="339" r:id="rId29"/>
    <p:sldId id="326" r:id="rId30"/>
    <p:sldId id="327" r:id="rId31"/>
    <p:sldId id="329" r:id="rId32"/>
    <p:sldId id="331" r:id="rId33"/>
    <p:sldId id="330" r:id="rId34"/>
    <p:sldId id="332" r:id="rId35"/>
    <p:sldId id="333" r:id="rId36"/>
    <p:sldId id="334" r:id="rId37"/>
    <p:sldId id="300" r:id="rId38"/>
    <p:sldId id="335" r:id="rId39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5" userDrawn="1">
          <p15:clr>
            <a:srgbClr val="A4A3A4"/>
          </p15:clr>
        </p15:guide>
        <p15:guide id="2" pos="76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C67"/>
    <a:srgbClr val="FEE4AE"/>
    <a:srgbClr val="FEFFFF"/>
    <a:srgbClr val="EF2535"/>
    <a:srgbClr val="343A48"/>
    <a:srgbClr val="1B1E25"/>
    <a:srgbClr val="4768B9"/>
    <a:srgbClr val="FF0000"/>
    <a:srgbClr val="F5FEFF"/>
    <a:srgbClr val="F69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4"/>
    <p:restoredTop sz="95271"/>
  </p:normalViewPr>
  <p:slideViewPr>
    <p:cSldViewPr snapToObjects="1">
      <p:cViewPr varScale="1">
        <p:scale>
          <a:sx n="42" d="100"/>
          <a:sy n="42" d="100"/>
        </p:scale>
        <p:origin x="240" y="816"/>
      </p:cViewPr>
      <p:guideLst>
        <p:guide orient="horz" pos="4365"/>
        <p:guide pos="76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8" d="100"/>
          <a:sy n="168" d="100"/>
        </p:scale>
        <p:origin x="54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A02BF6-CC74-1A48-8D4A-A99D8BBAB8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725144" cy="4587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Debugging the impossible: the bit-flipping 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1CCCE-1EEF-7C4A-B48E-3D6B46D135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42BDD-395B-7A4B-A002-5DFACDFD4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72FB5-B1BC-2E46-8F8F-86472AEC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5668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Debugging the impossible: the bit-flipping story</a:t>
            </a:r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90533-D3DD-764D-9EDD-B19A0A368D8A}" type="datetimeFigureOut">
              <a:rPr lang="en-NL" smtClean="0"/>
              <a:t>30/09/2024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Certified Secure</a:t>
            </a:r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2E9DD-B05F-5341-8805-09BC23B1482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380687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18236E-44D0-D812-0DB6-2708EE291D1D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>
              <a:alpha val="677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1B7AA-D830-06D4-C941-7B4F33335412}"/>
              </a:ext>
            </a:extLst>
          </p:cNvPr>
          <p:cNvSpPr txBox="1"/>
          <p:nvPr userDrawn="1"/>
        </p:nvSpPr>
        <p:spPr>
          <a:xfrm>
            <a:off x="6520576" y="10314384"/>
            <a:ext cx="11341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200" b="1" dirty="0">
                <a:solidFill>
                  <a:srgbClr val="FECC67"/>
                </a:solidFill>
                <a:latin typeface="Quicksand" pitchFamily="2" charset="77"/>
              </a:rPr>
              <a:t>DEBUGGING THE IMPOSSIBLE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E5ECB-1177-E7CE-E941-E3EE83D186B4}"/>
              </a:ext>
            </a:extLst>
          </p:cNvPr>
          <p:cNvSpPr txBox="1"/>
          <p:nvPr userDrawn="1"/>
        </p:nvSpPr>
        <p:spPr>
          <a:xfrm>
            <a:off x="7546690" y="11324237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600" b="0" dirty="0">
                <a:solidFill>
                  <a:schemeClr val="bg1"/>
                </a:solidFill>
                <a:latin typeface="Quicksand" pitchFamily="2" charset="77"/>
              </a:rPr>
              <a:t>THE BIT-FLIPPING STORY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B6809F-E3E0-E935-B1F0-F381197FD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25405" y="4433296"/>
            <a:ext cx="4931602" cy="4849409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6A4255-4610-68BE-97E3-1B9490748B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12286" y="233264"/>
            <a:ext cx="2160240" cy="7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CE024-157E-9AE3-A96A-635BFD83B7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12286" y="233264"/>
            <a:ext cx="2160240" cy="76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8BB9E-5ED3-8666-FA3B-E7E6775E87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E79A4-3886-2AC7-19B6-14AF5E79BEE2}"/>
              </a:ext>
            </a:extLst>
          </p:cNvPr>
          <p:cNvSpPr/>
          <p:nvPr userDrawn="1"/>
        </p:nvSpPr>
        <p:spPr>
          <a:xfrm>
            <a:off x="-795" y="0"/>
            <a:ext cx="24382415" cy="13716000"/>
          </a:xfrm>
          <a:prstGeom prst="rect">
            <a:avLst/>
          </a:prstGeom>
          <a:solidFill>
            <a:schemeClr val="tx1">
              <a:alpha val="5816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F6C7D-E892-EFF1-0972-AE567BB2FA92}"/>
              </a:ext>
            </a:extLst>
          </p:cNvPr>
          <p:cNvSpPr txBox="1"/>
          <p:nvPr userDrawn="1"/>
        </p:nvSpPr>
        <p:spPr>
          <a:xfrm>
            <a:off x="3046190" y="307013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3600" b="1" dirty="0">
                <a:solidFill>
                  <a:srgbClr val="FECC67"/>
                </a:solidFill>
                <a:latin typeface="Quicksand" pitchFamily="2" charset="77"/>
              </a:rPr>
              <a:t>DEBUGGING THE IMPOSSIBLE</a:t>
            </a:r>
            <a:endParaRPr lang="en-NL" sz="3600" b="1" dirty="0">
              <a:solidFill>
                <a:srgbClr val="FEFFFF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61231-D49D-3516-766A-971B47A4F7AB}"/>
              </a:ext>
            </a:extLst>
          </p:cNvPr>
          <p:cNvSpPr txBox="1"/>
          <p:nvPr userDrawn="1"/>
        </p:nvSpPr>
        <p:spPr>
          <a:xfrm>
            <a:off x="3046190" y="1423054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2400" b="0" dirty="0">
                <a:solidFill>
                  <a:srgbClr val="FEFFFF"/>
                </a:solidFill>
                <a:latin typeface="Quicksand" pitchFamily="2" charset="77"/>
              </a:rPr>
              <a:t>THE BIT-FLIPPING STORY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C0B416F-F080-1FA6-537E-058B075BE3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66071" y="2753544"/>
            <a:ext cx="19767356" cy="10655444"/>
          </a:xfrm>
          <a:prstGeom prst="rect">
            <a:avLst/>
          </a:prstGeom>
        </p:spPr>
        <p:txBody>
          <a:bodyPr anchor="ctr"/>
          <a:lstStyle>
            <a:lvl1pPr marL="0" indent="-540000">
              <a:buClr>
                <a:srgbClr val="FFC000"/>
              </a:buClr>
              <a:buFont typeface="System Font Regular"/>
              <a:buChar char="‣"/>
              <a:defRPr>
                <a:solidFill>
                  <a:schemeClr val="bg1"/>
                </a:solidFill>
              </a:defRPr>
            </a:lvl1pPr>
            <a:lvl2pPr marL="1080000" indent="-540000">
              <a:buClr>
                <a:srgbClr val="FECC67"/>
              </a:buClr>
              <a:buFont typeface="System Font Regular"/>
              <a:buChar char="‣"/>
              <a:defRPr>
                <a:solidFill>
                  <a:schemeClr val="bg1"/>
                </a:solidFill>
              </a:defRPr>
            </a:lvl2pPr>
            <a:lvl3pPr>
              <a:spcBef>
                <a:spcPts val="6000"/>
              </a:spcBef>
              <a:defRPr sz="4800">
                <a:solidFill>
                  <a:schemeClr val="bg1"/>
                </a:solidFill>
              </a:defRPr>
            </a:lvl3pPr>
            <a:lvl4pPr>
              <a:spcBef>
                <a:spcPts val="6000"/>
              </a:spcBef>
              <a:defRPr sz="4400" b="1"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63739-6D2A-E44B-F7DB-E0BB961E74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9886" y="321375"/>
            <a:ext cx="1723463" cy="16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3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CE024-157E-9AE3-A96A-635BFD83B7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12286" y="233264"/>
            <a:ext cx="2160240" cy="76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8BB9E-5ED3-8666-FA3B-E7E6775E87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E79A4-3886-2AC7-19B6-14AF5E79BEE2}"/>
              </a:ext>
            </a:extLst>
          </p:cNvPr>
          <p:cNvSpPr/>
          <p:nvPr userDrawn="1"/>
        </p:nvSpPr>
        <p:spPr>
          <a:xfrm>
            <a:off x="-795" y="0"/>
            <a:ext cx="24382415" cy="13716000"/>
          </a:xfrm>
          <a:prstGeom prst="rect">
            <a:avLst/>
          </a:prstGeom>
          <a:solidFill>
            <a:schemeClr val="tx1">
              <a:alpha val="5816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F6C7D-E892-EFF1-0972-AE567BB2FA92}"/>
              </a:ext>
            </a:extLst>
          </p:cNvPr>
          <p:cNvSpPr txBox="1"/>
          <p:nvPr userDrawn="1"/>
        </p:nvSpPr>
        <p:spPr>
          <a:xfrm>
            <a:off x="3046190" y="307013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3600" b="1" dirty="0">
                <a:solidFill>
                  <a:srgbClr val="FECC67"/>
                </a:solidFill>
                <a:latin typeface="Quicksand" pitchFamily="2" charset="77"/>
              </a:rPr>
              <a:t>DEBUGGING THE IMPOSSIBLE</a:t>
            </a:r>
            <a:endParaRPr lang="en-NL" sz="3600" b="1" dirty="0">
              <a:solidFill>
                <a:srgbClr val="FEFFFF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61231-D49D-3516-766A-971B47A4F7AB}"/>
              </a:ext>
            </a:extLst>
          </p:cNvPr>
          <p:cNvSpPr txBox="1"/>
          <p:nvPr userDrawn="1"/>
        </p:nvSpPr>
        <p:spPr>
          <a:xfrm>
            <a:off x="3046190" y="1423054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2400" b="0" dirty="0">
                <a:solidFill>
                  <a:srgbClr val="FEFFFF"/>
                </a:solidFill>
                <a:latin typeface="Quicksand" pitchFamily="2" charset="77"/>
              </a:rPr>
              <a:t>THE BIT-FLIPPING STORY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C0B416F-F080-1FA6-537E-058B075BE3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71618" y="3689648"/>
            <a:ext cx="22039177" cy="9719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1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System Font Regular"/>
              <a:buNone/>
              <a:defRPr sz="28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  <a:lvl2pPr marL="540000" indent="0">
              <a:buClr>
                <a:srgbClr val="FECC67"/>
              </a:buClr>
              <a:buFont typeface="System Font Regular"/>
              <a:buNone/>
              <a:defRPr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2pPr>
            <a:lvl3pPr marL="0" indent="0">
              <a:spcBef>
                <a:spcPts val="6000"/>
              </a:spcBef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3pPr>
            <a:lvl4pPr marL="0" indent="0">
              <a:spcBef>
                <a:spcPts val="6000"/>
              </a:spcBef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63739-6D2A-E44B-F7DB-E0BB961E74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9886" y="321375"/>
            <a:ext cx="1723462" cy="1694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FA7AD-51A3-4121-5793-D0D8388B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21496"/>
            <a:ext cx="20531728" cy="1350819"/>
          </a:xfrm>
          <a:prstGeom prst="rect">
            <a:avLst/>
          </a:prstGeom>
        </p:spPr>
        <p:txBody>
          <a:bodyPr/>
          <a:lstStyle>
            <a:lvl1pPr algn="ctr">
              <a:defRPr cap="none" baseline="0">
                <a:solidFill>
                  <a:srgbClr val="FECC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490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7CE024-157E-9AE3-A96A-635BFD83B7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12286" y="233264"/>
            <a:ext cx="2160240" cy="768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8BB9E-5ED3-8666-FA3B-E7E6775E87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E79A4-3886-2AC7-19B6-14AF5E79BEE2}"/>
              </a:ext>
            </a:extLst>
          </p:cNvPr>
          <p:cNvSpPr/>
          <p:nvPr userDrawn="1"/>
        </p:nvSpPr>
        <p:spPr>
          <a:xfrm>
            <a:off x="-15874" y="0"/>
            <a:ext cx="24382415" cy="13716000"/>
          </a:xfrm>
          <a:prstGeom prst="rect">
            <a:avLst/>
          </a:prstGeom>
          <a:solidFill>
            <a:schemeClr val="tx1">
              <a:alpha val="5816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F6C7D-E892-EFF1-0972-AE567BB2FA92}"/>
              </a:ext>
            </a:extLst>
          </p:cNvPr>
          <p:cNvSpPr txBox="1"/>
          <p:nvPr userDrawn="1"/>
        </p:nvSpPr>
        <p:spPr>
          <a:xfrm>
            <a:off x="3046190" y="307013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3600" b="1" dirty="0">
                <a:solidFill>
                  <a:srgbClr val="FECC67"/>
                </a:solidFill>
                <a:latin typeface="Quicksand" pitchFamily="2" charset="77"/>
              </a:rPr>
              <a:t>DEBUGGING THE IMPOSSIBLE</a:t>
            </a:r>
            <a:endParaRPr lang="en-NL" sz="3600" b="1" dirty="0">
              <a:solidFill>
                <a:srgbClr val="FEFFFF"/>
              </a:solidFill>
              <a:latin typeface="Quicks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561231-D49D-3516-766A-971B47A4F7AB}"/>
              </a:ext>
            </a:extLst>
          </p:cNvPr>
          <p:cNvSpPr txBox="1"/>
          <p:nvPr userDrawn="1"/>
        </p:nvSpPr>
        <p:spPr>
          <a:xfrm>
            <a:off x="3046190" y="1423054"/>
            <a:ext cx="928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L" sz="2400" b="0" dirty="0">
                <a:solidFill>
                  <a:srgbClr val="FEFFFF"/>
                </a:solidFill>
                <a:latin typeface="Quicksand" pitchFamily="2" charset="77"/>
              </a:rPr>
              <a:t>THE BIT-FLIPPING 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63739-6D2A-E44B-F7DB-E0BB961E74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09886" y="321375"/>
            <a:ext cx="1723462" cy="1694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FA7AD-51A3-4121-5793-D0D8388B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08784"/>
            <a:ext cx="20531728" cy="1350819"/>
          </a:xfrm>
          <a:prstGeom prst="rect">
            <a:avLst/>
          </a:prstGeom>
        </p:spPr>
        <p:txBody>
          <a:bodyPr/>
          <a:lstStyle>
            <a:lvl1pPr algn="ctr">
              <a:defRPr cap="none" baseline="0">
                <a:solidFill>
                  <a:srgbClr val="FECC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D6F362-E50F-34C1-5A4A-6E75C9C84056}"/>
              </a:ext>
            </a:extLst>
          </p:cNvPr>
          <p:cNvSpPr txBox="1">
            <a:spLocks/>
          </p:cNvSpPr>
          <p:nvPr userDrawn="1"/>
        </p:nvSpPr>
        <p:spPr>
          <a:xfrm>
            <a:off x="1925342" y="2321496"/>
            <a:ext cx="20531728" cy="135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5400" b="1" i="0" u="none" strike="noStrike" kern="1200" cap="none" spc="0" normalizeH="0" baseline="0" dirty="0">
                <a:ln>
                  <a:noFill/>
                </a:ln>
                <a:solidFill>
                  <a:srgbClr val="FECC67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with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7E79A4-3886-2AC7-19B6-14AF5E79BEE2}"/>
              </a:ext>
            </a:extLst>
          </p:cNvPr>
          <p:cNvSpPr/>
          <p:nvPr userDrawn="1"/>
        </p:nvSpPr>
        <p:spPr>
          <a:xfrm>
            <a:off x="0" y="0"/>
            <a:ext cx="24382415" cy="13716000"/>
          </a:xfrm>
          <a:prstGeom prst="rect">
            <a:avLst/>
          </a:prstGeom>
          <a:solidFill>
            <a:schemeClr val="tx1">
              <a:alpha val="5816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D6F362-E50F-34C1-5A4A-6E75C9C84056}"/>
              </a:ext>
            </a:extLst>
          </p:cNvPr>
          <p:cNvSpPr txBox="1">
            <a:spLocks/>
          </p:cNvSpPr>
          <p:nvPr userDrawn="1"/>
        </p:nvSpPr>
        <p:spPr>
          <a:xfrm>
            <a:off x="1925342" y="2321496"/>
            <a:ext cx="20531728" cy="135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5400" b="1" i="0" u="none" strike="noStrike" kern="1200" cap="none" spc="0" normalizeH="0" baseline="0" dirty="0">
                <a:ln>
                  <a:noFill/>
                </a:ln>
                <a:solidFill>
                  <a:srgbClr val="FECC67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5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996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4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3" r:id="rId3"/>
    <p:sldLayoutId id="2147483684" r:id="rId4"/>
    <p:sldLayoutId id="2147483685" r:id="rId5"/>
    <p:sldLayoutId id="2147483682" r:id="rId6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0" lang="en-US" sz="5400" b="1" i="0" u="none" strike="noStrike" kern="1200" cap="all" spc="0" normalizeH="0" baseline="0" dirty="0">
          <a:ln>
            <a:noFill/>
          </a:ln>
          <a:solidFill>
            <a:sysClr val="windowText" lastClr="000000"/>
          </a:solidFill>
          <a:effectLst/>
          <a:uLnTx/>
          <a:uFillTx/>
          <a:latin typeface="Quicksand" pitchFamily="2" charset="77"/>
          <a:ea typeface="+mn-ea"/>
          <a:cs typeface="+mn-cs"/>
        </a:defRPr>
      </a:lvl1pPr>
    </p:titleStyle>
    <p:bodyStyle>
      <a:lvl1pPr marL="0" indent="-720000" algn="l" defTabSz="1828709" rtl="0" eaLnBrk="1" latinLnBrk="0" hangingPunct="1">
        <a:lnSpc>
          <a:spcPct val="90000"/>
        </a:lnSpc>
        <a:spcBef>
          <a:spcPts val="6000"/>
        </a:spcBef>
        <a:buSzPct val="100000"/>
        <a:buFontTx/>
        <a:buBlip>
          <a:blip r:embed="rId8"/>
        </a:buBlip>
        <a:defRPr lang="en-US" sz="4400" b="0" i="0" kern="1200" spc="180" baseline="0" dirty="0" smtClean="0">
          <a:solidFill>
            <a:srgbClr val="1B1E25"/>
          </a:solidFill>
          <a:latin typeface="Quicksand" pitchFamily="2" charset="77"/>
          <a:ea typeface="Open Sans" panose="020B0606030504020204" pitchFamily="34" charset="0"/>
          <a:cs typeface="Open Sans" panose="020B0606030504020204" pitchFamily="34" charset="0"/>
        </a:defRPr>
      </a:lvl1pPr>
      <a:lvl2pPr marL="1440000" indent="-720000" algn="l" defTabSz="1828709" rtl="0" eaLnBrk="1" latinLnBrk="0" hangingPunct="1">
        <a:lnSpc>
          <a:spcPct val="90000"/>
        </a:lnSpc>
        <a:spcBef>
          <a:spcPts val="1000"/>
        </a:spcBef>
        <a:buFontTx/>
        <a:buBlip>
          <a:blip r:embed="rId8"/>
        </a:buBlip>
        <a:defRPr lang="en-US" sz="4000" b="0" i="0" kern="1200" dirty="0">
          <a:solidFill>
            <a:srgbClr val="1B1E25"/>
          </a:solidFill>
          <a:latin typeface="Quicksand" pitchFamily="2" charset="77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1828709" rtl="0" eaLnBrk="1" latinLnBrk="0" hangingPunct="1">
        <a:lnSpc>
          <a:spcPct val="90000"/>
        </a:lnSpc>
        <a:spcBef>
          <a:spcPts val="1000"/>
        </a:spcBef>
        <a:buFontTx/>
        <a:buNone/>
        <a:defRPr lang="en-US" sz="5000" b="1" i="0" kern="1200" dirty="0" smtClean="0">
          <a:solidFill>
            <a:srgbClr val="252D34"/>
          </a:solidFill>
          <a:latin typeface="Quicksand" pitchFamily="2" charset="77"/>
          <a:ea typeface="Open Sans Condensed Light" panose="020B0306030504020204" pitchFamily="34" charset="0"/>
          <a:cs typeface="Open Sans Condensed Light" panose="020B0306030504020204" pitchFamily="34" charset="0"/>
        </a:defRPr>
      </a:lvl3pPr>
      <a:lvl4pPr marL="0" indent="0" algn="l" defTabSz="1828709" rtl="0" eaLnBrk="1" latinLnBrk="0" hangingPunct="1">
        <a:lnSpc>
          <a:spcPct val="90000"/>
        </a:lnSpc>
        <a:spcBef>
          <a:spcPts val="1000"/>
        </a:spcBef>
        <a:buFontTx/>
        <a:buNone/>
        <a:defRPr lang="en-US" sz="4400" b="0" i="0" kern="1200" dirty="0" smtClean="0">
          <a:solidFill>
            <a:srgbClr val="252D34"/>
          </a:solidFill>
          <a:latin typeface="Quicksand" pitchFamily="2" charset="77"/>
          <a:ea typeface="Open Sans Condensed Light" panose="020B0306030504020204" pitchFamily="34" charset="0"/>
          <a:cs typeface="Open Sans Condensed Light" panose="020B0306030504020204" pitchFamily="34" charset="0"/>
        </a:defRPr>
      </a:lvl4pPr>
      <a:lvl5pPr marL="720000" indent="-360000" algn="l" defTabSz="1828709" rtl="0" eaLnBrk="1" latinLnBrk="0" hangingPunct="1">
        <a:lnSpc>
          <a:spcPct val="90000"/>
        </a:lnSpc>
        <a:spcBef>
          <a:spcPts val="1000"/>
        </a:spcBef>
        <a:buFontTx/>
        <a:buBlip>
          <a:blip r:embed="rId8"/>
        </a:buBlip>
        <a:defRPr lang="en-US" sz="4000" b="0" i="0" kern="1200" dirty="0" smtClean="0">
          <a:solidFill>
            <a:srgbClr val="252D34"/>
          </a:solidFill>
          <a:latin typeface="Quicksand" pitchFamily="2" charset="77"/>
          <a:ea typeface="Open Sans Condensed Light" panose="020B0306030504020204" pitchFamily="34" charset="0"/>
          <a:cs typeface="Open Sans Condensed Light" panose="020B0306030504020204" pitchFamily="34" charset="0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EEA1-797A-F5AA-E583-D8E2C559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08784"/>
            <a:ext cx="20531728" cy="1350819"/>
          </a:xfrm>
        </p:spPr>
        <p:txBody>
          <a:bodyPr/>
          <a:lstStyle/>
          <a:p>
            <a:r>
              <a:rPr lang="en-NL" dirty="0"/>
              <a:t>It is Not 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21C96-D960-FE68-8BE0-DC08279C10B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4841875"/>
            <a:ext cx="24374475" cy="5235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E5AF1-0BAA-88EF-D1EA-7A0283C1A229}"/>
              </a:ext>
            </a:extLst>
          </p:cNvPr>
          <p:cNvSpPr txBox="1"/>
          <p:nvPr/>
        </p:nvSpPr>
        <p:spPr>
          <a:xfrm>
            <a:off x="-27435" y="10748005"/>
            <a:ext cx="12118975" cy="66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3600" dirty="0">
                <a:solidFill>
                  <a:srgbClr val="FECC67"/>
                </a:solidFill>
                <a:latin typeface="Quicksand" pitchFamily="2" charset="77"/>
              </a:rPr>
              <a:t>Sent at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3C694-25B2-A480-B000-3DEAD4D0E10C}"/>
              </a:ext>
            </a:extLst>
          </p:cNvPr>
          <p:cNvSpPr txBox="1"/>
          <p:nvPr/>
        </p:nvSpPr>
        <p:spPr>
          <a:xfrm>
            <a:off x="12228066" y="10748004"/>
            <a:ext cx="12118975" cy="66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3600" dirty="0">
                <a:solidFill>
                  <a:srgbClr val="FECC67"/>
                </a:solidFill>
                <a:latin typeface="Quicksand" pitchFamily="2" charset="77"/>
              </a:rPr>
              <a:t>Received at A</a:t>
            </a:r>
          </a:p>
        </p:txBody>
      </p:sp>
    </p:spTree>
    <p:extLst>
      <p:ext uri="{BB962C8B-B14F-4D97-AF65-F5344CB8AC3E}">
        <p14:creationId xmlns:p14="http://schemas.microsoft.com/office/powerpoint/2010/main" val="169237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E8470-8B16-5A52-C25C-879F61D713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NL" sz="4400" dirty="0">
                <a:solidFill>
                  <a:srgbClr val="FECC67"/>
                </a:solidFill>
              </a:rPr>
              <a:t>To:</a:t>
            </a:r>
            <a:r>
              <a:rPr lang="en-NL" sz="4400" dirty="0"/>
              <a:t> Helpdesk of DC2</a:t>
            </a:r>
          </a:p>
          <a:p>
            <a:pPr indent="0">
              <a:buNone/>
            </a:pPr>
            <a:r>
              <a:rPr lang="en-NL" sz="4400" dirty="0">
                <a:solidFill>
                  <a:srgbClr val="FECC67"/>
                </a:solidFill>
              </a:rPr>
              <a:t>Subject: </a:t>
            </a:r>
            <a:r>
              <a:rPr lang="en-NL" sz="4400" dirty="0"/>
              <a:t>Packet Corruption</a:t>
            </a:r>
          </a:p>
          <a:p>
            <a:pPr indent="0">
              <a:buNone/>
            </a:pPr>
            <a:endParaRPr lang="en-NL" sz="4400" dirty="0"/>
          </a:p>
          <a:p>
            <a:pPr indent="0">
              <a:buNone/>
            </a:pPr>
            <a:endParaRPr lang="en-NL" sz="4400" dirty="0"/>
          </a:p>
          <a:p>
            <a:pPr indent="0">
              <a:buNone/>
            </a:pPr>
            <a:r>
              <a:rPr lang="en-NL" sz="4400" dirty="0"/>
              <a:t>Dear DC2,</a:t>
            </a:r>
          </a:p>
          <a:p>
            <a:pPr indent="0">
              <a:buNone/>
            </a:pPr>
            <a:endParaRPr lang="en-US" sz="4400" dirty="0"/>
          </a:p>
          <a:p>
            <a:pPr indent="0">
              <a:buNone/>
            </a:pPr>
            <a:r>
              <a:rPr lang="en-US" sz="4400" dirty="0"/>
              <a:t>Someone is flipping bits in some of the packets.</a:t>
            </a:r>
          </a:p>
          <a:p>
            <a:pPr indent="0">
              <a:buNone/>
            </a:pPr>
            <a:endParaRPr lang="en-US" sz="4400" dirty="0"/>
          </a:p>
          <a:p>
            <a:pPr indent="0">
              <a:buNone/>
            </a:pPr>
            <a:r>
              <a:rPr lang="en-US" sz="4400" dirty="0"/>
              <a:t>Please fix,</a:t>
            </a:r>
          </a:p>
          <a:p>
            <a:pPr indent="0">
              <a:buNone/>
            </a:pPr>
            <a:endParaRPr lang="en-US" sz="4400" dirty="0"/>
          </a:p>
          <a:p>
            <a:pPr indent="0">
              <a:buNone/>
            </a:pPr>
            <a:r>
              <a:rPr lang="en-US" sz="4400" dirty="0"/>
              <a:t>Frank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532228-EB54-5D0A-70A0-0CF67AD02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Not the best ticket</a:t>
            </a:r>
          </a:p>
        </p:txBody>
      </p:sp>
    </p:spTree>
    <p:extLst>
      <p:ext uri="{BB962C8B-B14F-4D97-AF65-F5344CB8AC3E}">
        <p14:creationId xmlns:p14="http://schemas.microsoft.com/office/powerpoint/2010/main" val="2727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F3F64-3C78-46C3-B478-8425DDBB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08784"/>
            <a:ext cx="20531728" cy="1350819"/>
          </a:xfrm>
        </p:spPr>
        <p:txBody>
          <a:bodyPr/>
          <a:lstStyle/>
          <a:p>
            <a:r>
              <a:rPr lang="en-NL" dirty="0"/>
              <a:t>#NLNOG to the rescue!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FD969-D977-FFC8-58D3-3FD94607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40" y="4409728"/>
            <a:ext cx="21442732" cy="8484418"/>
          </a:xfrm>
          <a:prstGeom prst="rect">
            <a:avLst/>
          </a:prstGeom>
          <a:ln w="57150">
            <a:solidFill>
              <a:srgbClr val="FECC67"/>
            </a:solidFill>
          </a:ln>
        </p:spPr>
      </p:pic>
    </p:spTree>
    <p:extLst>
      <p:ext uri="{BB962C8B-B14F-4D97-AF65-F5344CB8AC3E}">
        <p14:creationId xmlns:p14="http://schemas.microsoft.com/office/powerpoint/2010/main" val="329827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35DD51-2AA3-29B5-817D-A6BDB80FD91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NL" dirty="0"/>
              <a:t>$ curl http://B/AAAAAAAAAAAAAAA....AAAAAA</a:t>
            </a:r>
          </a:p>
          <a:p>
            <a:endParaRPr lang="en-NL" dirty="0"/>
          </a:p>
          <a:p>
            <a:endParaRPr lang="en-NL" dirty="0"/>
          </a:p>
          <a:p>
            <a:r>
              <a:rPr lang="en-US" dirty="0"/>
              <a:t>HTTP/1.1 302 Found</a:t>
            </a:r>
          </a:p>
          <a:p>
            <a:r>
              <a:rPr lang="en-US" dirty="0"/>
              <a:t>content-length: 0</a:t>
            </a:r>
          </a:p>
          <a:p>
            <a:r>
              <a:rPr lang="en-US" dirty="0"/>
              <a:t>location: https://B/</a:t>
            </a:r>
            <a:r>
              <a:rPr lang="en-NL" dirty="0"/>
              <a:t>AAAAAAAAAAAAAAA....AAAAAA</a:t>
            </a:r>
            <a:endParaRPr lang="en-US" dirty="0"/>
          </a:p>
          <a:p>
            <a:r>
              <a:rPr lang="en-US" dirty="0"/>
              <a:t>cache-control: no-cache</a:t>
            </a:r>
            <a:endParaRPr lang="en-NL" dirty="0"/>
          </a:p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D7ED2-7ADD-BBEF-1BD4-1F17B0E8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Make it easy to see the problem</a:t>
            </a:r>
          </a:p>
        </p:txBody>
      </p:sp>
    </p:spTree>
    <p:extLst>
      <p:ext uri="{BB962C8B-B14F-4D97-AF65-F5344CB8AC3E}">
        <p14:creationId xmlns:p14="http://schemas.microsoft.com/office/powerpoint/2010/main" val="67493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7B74D-7667-2E04-7086-9CB02655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E75BE-5FA6-25E4-E3D5-D23839DAC8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dirty="0"/>
              <a:t>0x00d0:  4141 4141 4141 4141 4141 4141 4141 4141  AAAAAAAAAAAAAAAA</a:t>
            </a:r>
          </a:p>
          <a:p>
            <a:pPr algn="ctr"/>
            <a:r>
              <a:rPr lang="en-US" dirty="0"/>
              <a:t>0x00e0:  4141 4141 4141 4141 4141 4141 4141 4141  AAAAAAAAAAAAAAAA</a:t>
            </a:r>
          </a:p>
          <a:p>
            <a:pPr algn="ctr"/>
            <a:r>
              <a:rPr lang="en-US" dirty="0"/>
              <a:t>0x00f0:  4141 4140 4141 4141 4141 4141 4141 4141  AAA@AAAAAAAAAAAA</a:t>
            </a:r>
          </a:p>
          <a:p>
            <a:pPr algn="ctr"/>
            <a:r>
              <a:rPr lang="en-US" dirty="0"/>
              <a:t>0x0100:  4141 4141 4141 4141 4141 4141 4141 4141  AAAAAAAAAAAAAAAA</a:t>
            </a:r>
          </a:p>
          <a:p>
            <a:pPr algn="ctr"/>
            <a:r>
              <a:rPr lang="en-US" dirty="0"/>
              <a:t>0x0110:  4141 4141 4141 4141 4141 4141 4141 4141  AAAAAAAAAAAAAAAA</a:t>
            </a:r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6750D-F422-4396-AA1B-F2E24C25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Make it easy to see the problem</a:t>
            </a:r>
          </a:p>
        </p:txBody>
      </p:sp>
    </p:spTree>
    <p:extLst>
      <p:ext uri="{BB962C8B-B14F-4D97-AF65-F5344CB8AC3E}">
        <p14:creationId xmlns:p14="http://schemas.microsoft.com/office/powerpoint/2010/main" val="135840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0F4B4-BC4C-0598-3995-7AC131122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C0FC15-24DB-C9C2-FBF2-CC7C37C28D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dirty="0"/>
              <a:t>0x00d0:  4141 4141 4141 4141 4141 4141 4141 4141  AAAAAAAAAAAAAAAA</a:t>
            </a:r>
          </a:p>
          <a:p>
            <a:pPr algn="ctr"/>
            <a:r>
              <a:rPr lang="en-US" dirty="0"/>
              <a:t>0x00e0:  4141 4141 4141 4141 4141 4141 4141 4141  AAAAAAAAAAAAAAAA</a:t>
            </a:r>
          </a:p>
          <a:p>
            <a:pPr algn="ctr"/>
            <a:r>
              <a:rPr lang="en-US" dirty="0"/>
              <a:t>0x00f0:  4141 414</a:t>
            </a:r>
            <a:r>
              <a:rPr lang="en-US" dirty="0">
                <a:solidFill>
                  <a:srgbClr val="FECC67"/>
                </a:solidFill>
              </a:rPr>
              <a:t>0</a:t>
            </a:r>
            <a:r>
              <a:rPr lang="en-US" dirty="0"/>
              <a:t> 4141 4141 4141 4141 4141 4141  AAA</a:t>
            </a:r>
            <a:r>
              <a:rPr lang="en-US" dirty="0">
                <a:solidFill>
                  <a:srgbClr val="FECC67"/>
                </a:solidFill>
              </a:rPr>
              <a:t>@</a:t>
            </a:r>
            <a:r>
              <a:rPr lang="en-US" dirty="0"/>
              <a:t>AAAAAAAAAAAA</a:t>
            </a:r>
          </a:p>
          <a:p>
            <a:pPr algn="ctr"/>
            <a:r>
              <a:rPr lang="en-US" dirty="0"/>
              <a:t>0x0100:  4141 4141 4141 4141 4141 4141 4141 4141  AAAAAAAAAAAAAAAA</a:t>
            </a:r>
          </a:p>
          <a:p>
            <a:pPr algn="ctr"/>
            <a:r>
              <a:rPr lang="en-US" dirty="0"/>
              <a:t>0x0110:  4141 4141 4141 4141 4141 4141 4141 4141  AAAAAAAAAAAAAAAA</a:t>
            </a:r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9261B-28DD-3D37-5E73-5045696C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Make it easy to see the problem</a:t>
            </a:r>
          </a:p>
        </p:txBody>
      </p:sp>
    </p:spTree>
    <p:extLst>
      <p:ext uri="{BB962C8B-B14F-4D97-AF65-F5344CB8AC3E}">
        <p14:creationId xmlns:p14="http://schemas.microsoft.com/office/powerpoint/2010/main" val="67574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1301D-676B-09A0-493C-99558382935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Findings so far (with help of #NLNOG)</a:t>
            </a:r>
          </a:p>
          <a:p>
            <a:r>
              <a:rPr lang="en-NL" dirty="0"/>
              <a:t>Bit flips from DC2 to OVH</a:t>
            </a:r>
          </a:p>
          <a:p>
            <a:r>
              <a:rPr lang="en-NL" dirty="0"/>
              <a:t>Bit flips from DC2 to TransIP</a:t>
            </a:r>
          </a:p>
          <a:p>
            <a:r>
              <a:rPr lang="en-NL" dirty="0"/>
              <a:t>No bit flips from DC2 to A2B Internet</a:t>
            </a:r>
          </a:p>
        </p:txBody>
      </p:sp>
    </p:spTree>
    <p:extLst>
      <p:ext uri="{BB962C8B-B14F-4D97-AF65-F5344CB8AC3E}">
        <p14:creationId xmlns:p14="http://schemas.microsoft.com/office/powerpoint/2010/main" val="205230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571FAB-6EC1-0E3A-DAD1-72DC3BC0D87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Is it just me?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Our Servers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AS3265 - DC2 (was XS4ALL, now KPN)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AS1136 - KPN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Something bigger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3936E-6A0A-295F-34BB-A32F91CC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566" y="1601416"/>
            <a:ext cx="7508994" cy="11377264"/>
          </a:xfrm>
          <a:prstGeom prst="rect">
            <a:avLst/>
          </a:prstGeom>
          <a:ln w="57150">
            <a:solidFill>
              <a:srgbClr val="FECC67"/>
            </a:solidFill>
          </a:ln>
          <a:effectLst>
            <a:outerShdw blurRad="288015" dist="79273" dir="2340000" algn="tl" rotWithShape="0">
              <a:schemeClr val="tx1">
                <a:alpha val="77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FB41D-B620-8B50-C911-699E44E1B4F6}"/>
              </a:ext>
            </a:extLst>
          </p:cNvPr>
          <p:cNvSpPr txBox="1"/>
          <p:nvPr/>
        </p:nvSpPr>
        <p:spPr>
          <a:xfrm>
            <a:off x="16756552" y="13008878"/>
            <a:ext cx="485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Quicksand" pitchFamily="2" charset="77"/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latin typeface="Quicksand" pitchFamily="2" charset="77"/>
              </a:rPr>
              <a:t>bgp.tools</a:t>
            </a:r>
            <a:r>
              <a:rPr lang="en-US" sz="2000" dirty="0">
                <a:solidFill>
                  <a:schemeClr val="bg1"/>
                </a:solidFill>
                <a:latin typeface="Quicksand" pitchFamily="2" charset="77"/>
              </a:rPr>
              <a:t>/as/3265#connectivity</a:t>
            </a:r>
            <a:endParaRPr lang="en-NL" sz="20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6D27C-4C98-7ED2-9178-BF11C16CD354}"/>
              </a:ext>
            </a:extLst>
          </p:cNvPr>
          <p:cNvSpPr txBox="1"/>
          <p:nvPr/>
        </p:nvSpPr>
        <p:spPr>
          <a:xfrm>
            <a:off x="1969287" y="6065912"/>
            <a:ext cx="7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5400" b="1" dirty="0">
                <a:solidFill>
                  <a:srgbClr val="FECC67"/>
                </a:solidFill>
                <a:latin typeface="Quicksand" pitchFamily="2" charset="77"/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BD41C-B28C-FBD9-B895-FB19C66E96EF}"/>
              </a:ext>
            </a:extLst>
          </p:cNvPr>
          <p:cNvSpPr txBox="1"/>
          <p:nvPr/>
        </p:nvSpPr>
        <p:spPr>
          <a:xfrm>
            <a:off x="1969287" y="7446838"/>
            <a:ext cx="7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5400" b="1" dirty="0">
                <a:solidFill>
                  <a:srgbClr val="FECC67"/>
                </a:solidFill>
                <a:latin typeface="Quicksand" pitchFamily="2" charset="77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72493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0F9E-A0CB-EE2C-08F1-06E0A42C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C307-4EB8-7AD8-DF70-9E54D32C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794" y="0"/>
            <a:ext cx="24382414" cy="245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70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139C6-400F-E9D4-3CBA-61A4703A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C438F-2A64-438D-C014-23C1B4EEC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84" b="2684"/>
          <a:stretch/>
        </p:blipFill>
        <p:spPr>
          <a:xfrm>
            <a:off x="0" y="-9528218"/>
            <a:ext cx="24382413" cy="232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2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rtifiedsecure-challenges">
            <a:hlinkClick r:id="" action="ppaction://media"/>
            <a:extLst>
              <a:ext uri="{FF2B5EF4-FFF2-40B4-BE49-F238E27FC236}">
                <a16:creationId xmlns:a16="http://schemas.microsoft.com/office/drawing/2014/main" id="{451ABF8B-7569-02B6-B198-8D8771E1DE5D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5334"/>
            <a:ext cx="24480595" cy="138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A023C-0119-CE18-36D2-63DA7416CA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dirty="0"/>
              <a:t>0x0090:  6f6e 7465 6e74 2d54 7970 653a 2074 6578  </a:t>
            </a:r>
            <a:r>
              <a:rPr lang="en-US" dirty="0" err="1"/>
              <a:t>ontent</a:t>
            </a:r>
            <a:r>
              <a:rPr lang="en-US" dirty="0"/>
              <a:t>-Type:.</a:t>
            </a:r>
            <a:r>
              <a:rPr lang="en-US" dirty="0" err="1"/>
              <a:t>tex</a:t>
            </a:r>
            <a:endParaRPr lang="en-US" dirty="0"/>
          </a:p>
          <a:p>
            <a:pPr algn="ctr"/>
            <a:r>
              <a:rPr lang="en-US" dirty="0"/>
              <a:t>0x00a0:  742f 6874 6d6c 0d0a 436f 6e74 656e 742d  t/</a:t>
            </a:r>
            <a:r>
              <a:rPr lang="en-US" dirty="0" err="1"/>
              <a:t>html..Content</a:t>
            </a:r>
            <a:r>
              <a:rPr lang="en-US" dirty="0"/>
              <a:t>-</a:t>
            </a:r>
          </a:p>
          <a:p>
            <a:pPr algn="ctr"/>
            <a:r>
              <a:rPr lang="en-US" dirty="0"/>
              <a:t>0x00b0:  4c65 6e67 7468 3a20 3136 390d 0a43 6f6e  Length:.169..Con</a:t>
            </a:r>
          </a:p>
          <a:p>
            <a:pPr algn="ctr"/>
            <a:r>
              <a:rPr lang="en-US" dirty="0"/>
              <a:t>0x00c0:  6e65 6374 696f 6e3a 206b 6565 702d 616c  </a:t>
            </a:r>
            <a:r>
              <a:rPr lang="en-US" dirty="0" err="1"/>
              <a:t>nection</a:t>
            </a:r>
            <a:r>
              <a:rPr lang="en-US" dirty="0"/>
              <a:t>:.keep-al</a:t>
            </a:r>
          </a:p>
          <a:p>
            <a:pPr algn="ctr"/>
            <a:r>
              <a:rPr lang="en-US" dirty="0"/>
              <a:t>0x00d0:  6976 650d 0a4c 6f63 6174 696f 6e3a 2068  </a:t>
            </a:r>
            <a:r>
              <a:rPr lang="en-US" dirty="0" err="1"/>
              <a:t>ive</a:t>
            </a:r>
            <a:r>
              <a:rPr lang="en-US" dirty="0"/>
              <a:t>..</a:t>
            </a:r>
            <a:r>
              <a:rPr lang="en-US" dirty="0" err="1"/>
              <a:t>Location:.h</a:t>
            </a:r>
            <a:endParaRPr lang="en-US" dirty="0"/>
          </a:p>
          <a:p>
            <a:pPr algn="ctr"/>
            <a:r>
              <a:rPr lang="en-US" dirty="0"/>
              <a:t>0x00e0:  7474 7073 3a2f 2f62 6572 7468 7562 2e65  </a:t>
            </a:r>
            <a:r>
              <a:rPr lang="en-US" dirty="0" err="1"/>
              <a:t>ttps</a:t>
            </a:r>
            <a:r>
              <a:rPr lang="en-US" dirty="0"/>
              <a:t>://</a:t>
            </a:r>
            <a:r>
              <a:rPr lang="en-US" dirty="0" err="1"/>
              <a:t>berthub.e</a:t>
            </a:r>
            <a:endParaRPr lang="en-US" dirty="0"/>
          </a:p>
          <a:p>
            <a:pPr algn="ctr"/>
            <a:r>
              <a:rPr lang="en-US" dirty="0"/>
              <a:t>0x00f0:  752f 4141 4141 4141 4141 4141 4141 4141  u/AAAAAAAAAAAAAA</a:t>
            </a:r>
          </a:p>
          <a:p>
            <a:pPr algn="ctr"/>
            <a:r>
              <a:rPr lang="en-US" dirty="0"/>
              <a:t>0x0100:  4141 4141 4141 4141 4141 4141 4141 4141  AAAAAAAAAAAAAAAA</a:t>
            </a:r>
          </a:p>
          <a:p>
            <a:pPr algn="ctr"/>
            <a:r>
              <a:rPr lang="en-US" dirty="0"/>
              <a:t>0x0110:  4141 4141 4141 4141 4141 4141 4141 4141  AAAAAAAAAAAAAAAA</a:t>
            </a:r>
          </a:p>
          <a:p>
            <a:pPr algn="ctr"/>
            <a:r>
              <a:rPr lang="en-US" dirty="0"/>
              <a:t>0x0120:  4141 4141 4141 4141 4141 4141 4141 4141  AAAAAAAAAAAAAAAA</a:t>
            </a:r>
          </a:p>
          <a:p>
            <a:pPr algn="ctr"/>
            <a:r>
              <a:rPr lang="en-US" dirty="0"/>
              <a:t>0x0130:  4141 4140 4141 4141 4141 4141 4141 4141  AAA@AAAAAAAAAAAA</a:t>
            </a:r>
          </a:p>
          <a:p>
            <a:pPr algn="ctr"/>
            <a:r>
              <a:rPr lang="en-US" dirty="0"/>
              <a:t>0x0140:  4141 4141 4141 4141 4141 4141 4141 4141  AAAAAAAAAAAAAAAA</a:t>
            </a:r>
          </a:p>
          <a:p>
            <a:pPr algn="ctr"/>
            <a:endParaRPr lang="en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5A7879-2CF0-187A-9E7C-1A4E945D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berthub.eu</a:t>
            </a:r>
          </a:p>
        </p:txBody>
      </p:sp>
    </p:spTree>
    <p:extLst>
      <p:ext uri="{BB962C8B-B14F-4D97-AF65-F5344CB8AC3E}">
        <p14:creationId xmlns:p14="http://schemas.microsoft.com/office/powerpoint/2010/main" val="2169973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C6F67-35E9-7EBA-2243-C65A13A8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C18354-EFE2-5D21-AA58-45F7D7BA3FC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Is it just me?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Our Servers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AS3265 - DC2 (was XS4ALL, now KPN)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AS1136 - KPN</a:t>
            </a:r>
          </a:p>
          <a:p>
            <a:pPr>
              <a:buClr>
                <a:srgbClr val="FECC67"/>
              </a:buClr>
              <a:buSzPct val="80000"/>
              <a:buFont typeface="Wingdings" pitchFamily="2" charset="2"/>
              <a:buChar char="q"/>
            </a:pPr>
            <a:r>
              <a:rPr lang="en-NL" dirty="0"/>
              <a:t>Something bigger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FB96F-4224-9332-4A13-6ED09633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566" y="1601416"/>
            <a:ext cx="7508994" cy="11377264"/>
          </a:xfrm>
          <a:prstGeom prst="rect">
            <a:avLst/>
          </a:prstGeom>
          <a:ln w="57150">
            <a:solidFill>
              <a:srgbClr val="FECC67"/>
            </a:solidFill>
          </a:ln>
          <a:effectLst>
            <a:outerShdw blurRad="288015" dist="79273" dir="2340000" algn="tl" rotWithShape="0">
              <a:schemeClr val="tx1">
                <a:alpha val="77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37414-2C16-F494-ACD2-E710A9421644}"/>
              </a:ext>
            </a:extLst>
          </p:cNvPr>
          <p:cNvSpPr txBox="1"/>
          <p:nvPr/>
        </p:nvSpPr>
        <p:spPr>
          <a:xfrm>
            <a:off x="16756552" y="13008878"/>
            <a:ext cx="485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Quicksand" pitchFamily="2" charset="77"/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latin typeface="Quicksand" pitchFamily="2" charset="77"/>
              </a:rPr>
              <a:t>bgp.tools</a:t>
            </a:r>
            <a:r>
              <a:rPr lang="en-US" sz="2000" dirty="0">
                <a:solidFill>
                  <a:schemeClr val="bg1"/>
                </a:solidFill>
                <a:latin typeface="Quicksand" pitchFamily="2" charset="77"/>
              </a:rPr>
              <a:t>/as/3265#connectivity</a:t>
            </a:r>
            <a:endParaRPr lang="en-NL" sz="20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20A36-21C9-48B2-55A1-428A626C6872}"/>
              </a:ext>
            </a:extLst>
          </p:cNvPr>
          <p:cNvSpPr txBox="1"/>
          <p:nvPr/>
        </p:nvSpPr>
        <p:spPr>
          <a:xfrm>
            <a:off x="1969287" y="6065912"/>
            <a:ext cx="7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5400" b="1" dirty="0">
                <a:solidFill>
                  <a:srgbClr val="FECC67"/>
                </a:solidFill>
                <a:latin typeface="Quicksand" pitchFamily="2" charset="77"/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64375-FDD8-757A-58CC-5D23BBB06661}"/>
              </a:ext>
            </a:extLst>
          </p:cNvPr>
          <p:cNvSpPr txBox="1"/>
          <p:nvPr/>
        </p:nvSpPr>
        <p:spPr>
          <a:xfrm>
            <a:off x="1969287" y="7446838"/>
            <a:ext cx="7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5400" b="1" dirty="0">
                <a:solidFill>
                  <a:srgbClr val="FECC67"/>
                </a:solidFill>
                <a:latin typeface="Quicksand" pitchFamily="2" charset="77"/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92899-6E38-C7AB-6261-8A8EEEA97D9F}"/>
              </a:ext>
            </a:extLst>
          </p:cNvPr>
          <p:cNvSpPr txBox="1"/>
          <p:nvPr/>
        </p:nvSpPr>
        <p:spPr>
          <a:xfrm>
            <a:off x="1969287" y="8827764"/>
            <a:ext cx="716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5400" b="1" dirty="0">
                <a:solidFill>
                  <a:srgbClr val="FECC67"/>
                </a:solidFill>
                <a:latin typeface="Quicksand" pitchFamily="2" charset="77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52596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0052C-AC07-D129-2110-133935CE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DB6F6-6FB8-9DF5-1555-EBD33340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3212" cy="137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56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2DD36-6A09-78AD-0EC9-7536417287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NL" dirty="0"/>
              <a:t>Specify a target IP/hostname</a:t>
            </a:r>
          </a:p>
          <a:p>
            <a:r>
              <a:rPr lang="en-NL" dirty="0"/>
              <a:t>Record a traceroute (TCP and ICMP)</a:t>
            </a:r>
          </a:p>
          <a:p>
            <a:r>
              <a:rPr lang="en-NL" dirty="0"/>
              <a:t>Start tcpdump</a:t>
            </a:r>
          </a:p>
          <a:p>
            <a:r>
              <a:rPr lang="en-NL" dirty="0"/>
              <a:t>Send 1000 HTTP requests that return AAAAAAAAA</a:t>
            </a:r>
          </a:p>
          <a:p>
            <a:r>
              <a:rPr lang="en-NL" dirty="0"/>
              <a:t>Stop tcpdump</a:t>
            </a:r>
          </a:p>
          <a:p>
            <a:r>
              <a:rPr lang="en-NL" dirty="0"/>
              <a:t>Look for AAA@AAA</a:t>
            </a:r>
          </a:p>
          <a:p>
            <a:r>
              <a:rPr lang="en-NL" dirty="0"/>
              <a:t>Upload all results to 6paster</a:t>
            </a:r>
          </a:p>
          <a:p>
            <a:r>
              <a:rPr lang="en-NL" dirty="0"/>
              <a:t>Print 6paster URL to share</a:t>
            </a:r>
          </a:p>
        </p:txBody>
      </p:sp>
    </p:spTree>
    <p:extLst>
      <p:ext uri="{BB962C8B-B14F-4D97-AF65-F5344CB8AC3E}">
        <p14:creationId xmlns:p14="http://schemas.microsoft.com/office/powerpoint/2010/main" val="1892692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A6E00-5C49-81ED-56E3-E21D6C5A5119}"/>
              </a:ext>
            </a:extLst>
          </p:cNvPr>
          <p:cNvSpPr txBox="1"/>
          <p:nvPr/>
        </p:nvSpPr>
        <p:spPr>
          <a:xfrm>
            <a:off x="1727639" y="1673424"/>
            <a:ext cx="20927134" cy="11163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Running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REDACTED ens3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certifiedsecure.org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Script f8b4fdcbefca9aeca1554e42963b6c769deffb10 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Using the following request: curl http://REDACTED/AAA...AAA -H Host:\ CCC...CCC -k -m 30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2024-07-01T19:34:23+0000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f2.r2.ams0.transip.net (77.72.151.126)              0.0%    10    2.9   1.3   0.4   6.4   1.9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f1.r2.ams0.transip.net (77.72.151.124)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f2.r1.ams0.transip.net (77.72.151.122)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0.5   0.7   0.5   1.0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r2-a0.e1.ams0.transip.net (157.97.168.10)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0.8   1.1   0.7   2.6   0.6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17.7   2.7   0.8  17.7   5.3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cz-prg02b-rr5-em1-55.aorta.net (84.116.136.178)     0.0%    10    1.7   1.6   1.3   2.2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cz-prg02b-rr5-em0-50.aorta.net (84.116.136.174)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cz-prg01a-ra4-ae-98-55.aorta.net (84.116.136.177)  20.0%    10  7208. 2674.   1.6 7208. 3032.1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cz-prg02a-ra2-ae-98-50.aorta.net (84.116.136.173)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2.7   4.9   2.7  12.7   2.9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AS3265   0.ae11.xrc1.1d12.xs4all.net (194.109.5.102)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3.8   4.1   3.8   4.4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2024-07-01T19:34:42+0000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AS20857  v1035.l11.ams4.transip.net (37.97.137.220)          0.0%    10   23.0  19.4   2.6  80.5  22.6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AS20857  l11.f1.ams4.transip.net (77.72.151.20)              0.0%    10   12.0  14.2   5.0  21.6   5.4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f1.r1.ams0.transip.net (77.72.151.120)              0.0%    10    0.9   0.6   0.4   1.5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0.6   8.6   0.6  37.8  13.8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0.7   0.8   0.6   1.0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 1.9   3.0   0.8  14.5   4.3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AS33915  nl-ams09c-ri1-ae-10-0.aorta.net (213.46.183.25)     0.0%    10    1.2   1.2   1.1   1.3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de-fra04d-rc1-ae-1-35.aorta.net (84.116.138.5)     60.0%    10    1.2   1.4   1.2   1.4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cz-prg02a-ra2-ae-98-50.aorta.net (84.116.136.173)  80.0%    10    1.8   1.8   1.8   1.8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AS33915  213.46.182.206                                     70.0%    10   95.2  90.1  86.7  95.2   4.5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4.1   7.7   4.1  26.4   7.1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4.2   4.2   4.0   4.3   0.1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Finding packets with bitflips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Bitflips found!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4141 4141 4141 410d 0a53 7472 6963 742d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AAAAAAA..Strict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5472 616e 7370 6f72 742d 5365 6375 7269  Transport-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Securi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7479 3a20 6d61 782d 6167 653d 3331 3533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ty:.max-age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=3153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3630 3030 0d0a 0d0a                      6000....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0x05d0:  4343 4343 4343 4343 4343 4343            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2f41  CCCCCCCCCCCCCC/A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4141 4141 4141 4141 4141 4141 4141 4141  AAAAAAAAAAAAAAAA</a:t>
            </a:r>
          </a:p>
          <a:p>
            <a:endParaRPr lang="en-NL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41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980EA-0D5E-8FB8-C5C2-052DA4D6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FC87C4-6749-6032-39B8-7F8ABD8857D1}"/>
              </a:ext>
            </a:extLst>
          </p:cNvPr>
          <p:cNvSpPr txBox="1"/>
          <p:nvPr/>
        </p:nvSpPr>
        <p:spPr>
          <a:xfrm>
            <a:off x="1727639" y="-4231232"/>
            <a:ext cx="20927134" cy="11163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Running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REDACTED ens3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certifiedsecure.org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Script f8b4fdcbefca9aeca1554e42963b6c769deffb10 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Using the following request: curl http://REDACTED/AAA...AAA -H Host:\ CCC...CCC -k -m 30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2024-07-01T19:34:23+0000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f2.r2.ams0.transip.net (77.72.151.126)              0.0%    10    2.9   1.3   0.4   6.4   1.9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f1.r2.ams0.transip.net (77.72.151.124)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f2.r1.ams0.transip.net (77.72.151.122)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0.5   0.7   0.5   1.0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r2-a0.e1.ams0.transip.net (157.97.168.10)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0.8   1.1   0.7   2.6   0.6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17.7   2.7   0.8  17.7   5.3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cz-prg02b-rr5-em1-55.aorta.net (84.116.136.178)     0.0%    10    1.7   1.6   1.3   2.2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cz-prg02b-rr5-em0-50.aorta.net (84.116.136.174)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cz-prg01a-ra4-ae-98-55.aorta.net (84.116.136.177)  20.0%    10  7208. 2674.   1.6 7208. 3032.1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cz-prg02a-ra2-ae-98-50.aorta.net (84.116.136.173)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2.7   4.9   2.7  12.7   2.9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AS3265   0.ae11.xrc1.1d12.xs4all.net (194.109.5.102)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3.8   4.1   3.8   4.4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2024-07-01T19:34:42+0000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AS20857  v1035.l11.ams4.transip.net (37.97.137.220)          0.0%    10   23.0  19.4   2.6  80.5  22.6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AS20857  l11.f1.ams4.transip.net (77.72.151.20)              0.0%    10   12.0  14.2   5.0  21.6   5.4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f1.r1.ams0.transip.net (77.72.151.120)              0.0%    10    0.9   0.6   0.4   1.5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0.6   8.6   0.6  37.8  13.8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0.7   0.8   0.6   1.0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 1.9   3.0   0.8  14.5   4.3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AS33915  nl-ams09c-ri1-ae-10-0.aorta.net (213.46.183.25)     0.0%    10    1.2   1.2   1.1   1.3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de-fra04d-rc1-ae-1-35.aorta.net (84.116.138.5)     60.0%    10    1.2   1.4   1.2   1.4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cz-prg02a-ra2-ae-98-50.aorta.net (84.116.136.173)  80.0%    10    1.8   1.8   1.8   1.8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AS33915  213.46.182.206                                     70.0%    10   95.2  90.1  86.7  95.2   4.5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4.1   7.7   4.1  26.4   7.1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4.2   4.2   4.0   4.3   0.1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Finding packets with bitflips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Bitflips found!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4141 4141 4141 410d 0a53 7472 6963 742d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AAAAAAA..Strict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5472 616e 7370 6f72 742d 5365 6375 7269  Transport-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Securi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7479 3a20 6d61 782d 6167 653d 3331 3533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ty:.max-age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=3153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3630 3030 0d0a 0d0a                      6000....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0x05d0:  4343 4343 4343 4343 4343 4343            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2f41  CCCCCCCCCCCCCC/A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4141 4141 4141 4141 4141 4141 4141 4141  AAAAAAAAAAAAAAAA</a:t>
            </a:r>
          </a:p>
          <a:p>
            <a:endParaRPr lang="en-NL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2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14290-8796-75F8-4858-43A63D0A4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77DAB-E594-C1AF-BAAD-B6EA53F6F591}"/>
              </a:ext>
            </a:extLst>
          </p:cNvPr>
          <p:cNvSpPr txBox="1"/>
          <p:nvPr/>
        </p:nvSpPr>
        <p:spPr>
          <a:xfrm>
            <a:off x="1727639" y="-14978583"/>
            <a:ext cx="20927134" cy="11163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Running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REDACTED ens3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certifiedsecure.org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Script f8b4fdcbefca9aeca1554e42963b6c769deffb10  ./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bitflipper.sh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Using the following request: curl http://REDACTED/AAA...AAA -H Host:\ CCC...CCC -k -m 30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2024-07-01T19:34:23+0000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f2.r2.ams0.transip.net (77.72.151.126)              0.0%    10    2.9   1.3   0.4   6.4   1.9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f1.r2.ams0.transip.net (77.72.151.124)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f2.r1.ams0.transip.net (77.72.151.122)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0.5   0.7   0.5   1.0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AS20857  r2-a0.e1.ams0.transip.net (157.97.168.10)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0.8   1.1   0.7   2.6   0.6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17.7   2.7   0.8  17.7   5.3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cz-prg02b-rr5-em1-55.aorta.net (84.116.136.178)     0.0%    10    1.7   1.6   1.3   2.2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cz-prg02b-rr5-em0-50.aorta.net (84.116.136.174)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cz-prg01a-ra4-ae-98-55.aorta.net (84.116.136.177)  20.0%    10  7208. 2674.   1.6 7208. 3032.1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AS6830   cz-prg02a-ra2-ae-98-50.aorta.net (84.116.136.173)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2.7   4.9   2.7  12.7   2.9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AS3265   0.ae11.xrc1.1d12.xs4all.net (194.109.5.102)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3.8   4.1   3.8   4.4   0.2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Start: 2024-07-01T19:34:42+0000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HOST: ubuntu                                                     Loss% 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Snt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Last   Avg  Best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Wrst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StDev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1. AS20857  v1035.l11.ams4.transip.net (37.97.137.220)          0.0%    10   23.0  19.4   2.6  80.5  22.6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2. AS20857  l11.f1.ams4.transip.net (77.72.151.20)              0.0%    10   12.0  14.2   5.0  21.6   5.4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3. AS20857  f1.r1.ams0.transip.net (77.72.151.120)              0.0%    10    0.9   0.6   0.4   1.5   0.3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4. AS20857  r1-a0.e1.ams0.transip.net (157.97.168.9)            0.0%    10    0.6   8.6   0.6  37.8  13.8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5. AS57866  cr0.nikhef.nl.fusixnetworks.net (37.139.140.234)    0.0%    10    0.7   0.8   0.6   1.0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6. AS57866  br0.eqxam6.nl.fusixnetworks.net (37.139.139.23)     0.0%    10    1.9   3.0   0.8  14.5   4.3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7. AS33915  nl-ams09c-ri1-ae-10-0.aorta.net (213.46.183.25)     0.0%    10    1.2   1.2   1.1   1.3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8. AS6830   de-fra04d-rc1-ae-1-35.aorta.net (84.116.138.5)     60.0%    10    1.2   1.4   1.2   1.4   0.1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9. AS6830   cz-prg02a-ra2-ae-98-50.aorta.net (84.116.136.173)  80.0%    10    1.8   1.8   1.8   1.8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10. AS33915  213.46.182.206                                     70.0%    10   95.2  90.1  86.7  95.2   4.5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11. AS???    ???                                                100.0    10    0.0   0.0   0.0   0.0   0.0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12. AS3265   0.ae10.xrc2.3d12.xs4all.net (194.109.5.118)         0.0%    10    4.1   7.7   4.1  26.4   7.1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13. AS3265   REDACTED                                            0.0%    10    4.2   4.2   4.0   4.3   0.1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Finding packets with bitflips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Bitflips found!</a:t>
            </a:r>
          </a:p>
          <a:p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4141 4141 4141 410d 0a53 7472 6963 742d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AAAAAAA..Strict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5472 616e 7370 6f72 742d 5365 6375 7269  Transport-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Securi</a:t>
            </a:r>
            <a:endParaRPr lang="en-US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7479 3a20 6d61 782d 6167 653d 3331 3533  </a:t>
            </a:r>
            <a:r>
              <a:rPr lang="en-US" sz="2400" dirty="0" err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ty:.max-age</a:t>
            </a:r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=3153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3630 3030 0d0a 0d0a                      6000....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0x0470: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0x05d0:  4343 4343 4343 4343 4343 4343            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0x02d0:  4343 4343 4343 4343 4343 4343 4343 2f41  CCCCCCCCCCCCCC/A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0x02f0: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4343 4342 4343 4343 4343 4343 4343 4343  CCCBCCCCCCCCCCCC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4343 4343 4343 4343 4343 4343 4343 4343  CCCCCCCCCCCCCCCC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0x03b0: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0x03f0: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0x0430: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0x0450: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0x00d0: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0x00e0: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0x00f0: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0x0100: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0x0110: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0x0120: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0x0130:  4141 4140 4141 4141 4141 4141 4141 4141  AAA@AAAAAAAAAAAA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0x0140: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0x0150: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0x0160: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0x0170: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0x0180: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0x0190: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0x01a0: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0x01b0: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0x01c0:  4141 4141 4141 4141 4141 4141 4141 4141  AAAAAAAAAAAAAAAA</a:t>
            </a:r>
          </a:p>
          <a:p>
            <a:r>
              <a:rPr lang="en-US" sz="2400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0x01d0:  4141 4141 4141 4141 4141 4141 4141 4141  AAAAAAAAAAAAAAAA</a:t>
            </a:r>
          </a:p>
          <a:p>
            <a:endParaRPr lang="en-NL" sz="2400" dirty="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55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8397-B07E-3850-F85D-DE8B7E103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19A5-3BEB-41E0-E54A-F8F02CDD9DC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Findings so far (with help of #nlnog)</a:t>
            </a:r>
          </a:p>
          <a:p>
            <a:r>
              <a:rPr lang="en-NL" dirty="0"/>
              <a:t>Bit flips from DC2 to OVH</a:t>
            </a:r>
          </a:p>
          <a:p>
            <a:r>
              <a:rPr lang="en-NL" dirty="0"/>
              <a:t>Bit flips from DC2 to TransIP</a:t>
            </a:r>
          </a:p>
          <a:p>
            <a:r>
              <a:rPr lang="en-NL" dirty="0"/>
              <a:t>Bit flips from KPN FTTH to TransIP</a:t>
            </a:r>
          </a:p>
          <a:p>
            <a:r>
              <a:rPr lang="en-NL" dirty="0"/>
              <a:t>Bit flips from KPN FTTH to Freedom</a:t>
            </a:r>
          </a:p>
          <a:p>
            <a:r>
              <a:rPr lang="en-NL" dirty="0"/>
              <a:t>No bit flips from DC2 to A2B Internet</a:t>
            </a:r>
          </a:p>
        </p:txBody>
      </p:sp>
    </p:spTree>
    <p:extLst>
      <p:ext uri="{BB962C8B-B14F-4D97-AF65-F5344CB8AC3E}">
        <p14:creationId xmlns:p14="http://schemas.microsoft.com/office/powerpoint/2010/main" val="10109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A6BAA-3421-3B81-9366-18FEB67B2B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5402" y="3698250"/>
            <a:ext cx="11019587" cy="9719340"/>
          </a:xfrm>
        </p:spPr>
        <p:txBody>
          <a:bodyPr anchor="t">
            <a:normAutofit/>
          </a:bodyPr>
          <a:lstStyle/>
          <a:p>
            <a:r>
              <a:rPr lang="en-US" sz="2400" dirty="0"/>
              <a:t>HOST: ovh06.ring.nlnog.net</a:t>
            </a:r>
          </a:p>
          <a:p>
            <a:r>
              <a:rPr lang="en-US" sz="2400" dirty="0"/>
              <a:t>  1. AS16276  51.89.116.1</a:t>
            </a:r>
          </a:p>
          <a:p>
            <a:r>
              <a:rPr lang="en-US" sz="2400" dirty="0"/>
              <a:t>  2. AS???    192.168.143.254</a:t>
            </a:r>
          </a:p>
          <a:p>
            <a:r>
              <a:rPr lang="en-US" sz="2400" dirty="0"/>
              <a:t>  3. AS???    10.13.120.254</a:t>
            </a:r>
          </a:p>
          <a:p>
            <a:r>
              <a:rPr lang="en-US" sz="2400" dirty="0"/>
              <a:t>  4. AS???    10.13.118.38</a:t>
            </a:r>
          </a:p>
          <a:p>
            <a:r>
              <a:rPr lang="en-US" sz="2400" dirty="0"/>
              <a:t>  5. AS???    10.13.118.54</a:t>
            </a:r>
          </a:p>
          <a:p>
            <a:r>
              <a:rPr lang="en-US" sz="2400" dirty="0"/>
              <a:t>  6. AS???    10.73.41.16</a:t>
            </a:r>
          </a:p>
          <a:p>
            <a:r>
              <a:rPr lang="en-US" sz="2400" dirty="0"/>
              <a:t>  7. AS???    10.73.249.66</a:t>
            </a:r>
          </a:p>
          <a:p>
            <a:r>
              <a:rPr lang="en-US" sz="2400" dirty="0"/>
              <a:t>  8. AS16276  be105.ams-gsa1-sbb1-nc5.nl.eu</a:t>
            </a:r>
          </a:p>
          <a:p>
            <a:r>
              <a:rPr lang="en-US" sz="2400" dirty="0"/>
              <a:t>  9. AS???    10.200.4.133</a:t>
            </a:r>
          </a:p>
          <a:p>
            <a:r>
              <a:rPr lang="en-US" sz="2400" dirty="0"/>
              <a:t> 10. AS???    kpn-as1136.kpn-asd-dc2.nl-ix.net</a:t>
            </a:r>
          </a:p>
          <a:p>
            <a:r>
              <a:rPr lang="en-US" sz="2400" dirty="0"/>
              <a:t> 11. AS???    ???</a:t>
            </a:r>
          </a:p>
          <a:p>
            <a:r>
              <a:rPr lang="en-US" sz="2400" dirty="0"/>
              <a:t> 12. AS3265   0.ae11.xrc2.3d12.xs4all.net</a:t>
            </a:r>
          </a:p>
          <a:p>
            <a:r>
              <a:rPr lang="en-US" sz="2400" dirty="0"/>
              <a:t> 13. AS3265   REDACTED</a:t>
            </a:r>
            <a:endParaRPr lang="en-NL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D3E577-49C1-C71D-FA43-26297332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Where in the route is the problem?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9178AF9-EE5A-0C5F-C5B0-225B535D10C3}"/>
              </a:ext>
            </a:extLst>
          </p:cNvPr>
          <p:cNvSpPr txBox="1">
            <a:spLocks/>
          </p:cNvSpPr>
          <p:nvPr/>
        </p:nvSpPr>
        <p:spPr>
          <a:xfrm>
            <a:off x="12291385" y="3672315"/>
            <a:ext cx="11019587" cy="97193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1828709" rtl="0" eaLnBrk="1" latinLnBrk="1" hangingPunct="1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SzPct val="100000"/>
              <a:buFont typeface="System Font Regular"/>
              <a:buNone/>
              <a:defRPr lang="en-US" sz="2800" b="0" i="0" kern="1200" spc="180" baseline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  <a:lvl2pPr marL="54000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ECC67"/>
              </a:buClr>
              <a:buFont typeface="System Font Regular"/>
              <a:buNone/>
              <a:defRPr lang="en-US" sz="4000" b="0" i="0" kern="12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2pPr>
            <a:lvl3pPr marL="0" indent="0" algn="l" defTabSz="1828709" rtl="0" eaLnBrk="1" latinLnBrk="0" hangingPunct="1">
              <a:lnSpc>
                <a:spcPct val="90000"/>
              </a:lnSpc>
              <a:spcBef>
                <a:spcPts val="6000"/>
              </a:spcBef>
              <a:buFont typeface="Arial" panose="020B0604020202020204" pitchFamily="34" charset="0"/>
              <a:buNone/>
              <a:defRPr lang="en-US" sz="4800" b="1" i="0" kern="12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3pPr>
            <a:lvl4pPr marL="0" indent="0" algn="l" defTabSz="1828709" rtl="0" eaLnBrk="1" latinLnBrk="0" hangingPunct="1">
              <a:lnSpc>
                <a:spcPct val="90000"/>
              </a:lnSpc>
              <a:spcBef>
                <a:spcPts val="6000"/>
              </a:spcBef>
              <a:buFont typeface="Arial" panose="020B0604020202020204" pitchFamily="34" charset="0"/>
              <a:buNone/>
              <a:defRPr lang="en-US" sz="4400" b="1" i="0" kern="12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0" i="0" kern="12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HOST: VM in </a:t>
            </a:r>
            <a:r>
              <a:rPr lang="en-US" sz="2400" dirty="0" err="1"/>
              <a:t>TransIP</a:t>
            </a:r>
            <a:endParaRPr lang="en-US" sz="2400" dirty="0"/>
          </a:p>
          <a:p>
            <a:r>
              <a:rPr lang="en-US" sz="2400" dirty="0"/>
              <a:t>  1. AS20857  v1035.l11.ams4.transip.net</a:t>
            </a:r>
          </a:p>
          <a:p>
            <a:r>
              <a:rPr lang="en-US" sz="2400" dirty="0"/>
              <a:t>  2. AS20857  l11.f1.ams4.transip.net</a:t>
            </a:r>
          </a:p>
          <a:p>
            <a:r>
              <a:rPr lang="en-US" sz="2400" dirty="0"/>
              <a:t>  3. AS20857  f1.r1.ams0.transip.net</a:t>
            </a:r>
          </a:p>
          <a:p>
            <a:r>
              <a:rPr lang="en-US" sz="2400" dirty="0"/>
              <a:t>  4. AS20857  r1-a0.e1.ams0.transip.net</a:t>
            </a:r>
          </a:p>
          <a:p>
            <a:r>
              <a:rPr lang="en-US" sz="2400" dirty="0"/>
              <a:t>  5. AS57866  cr0.nikhef.nl.fusixnetworks.net</a:t>
            </a:r>
          </a:p>
          <a:p>
            <a:r>
              <a:rPr lang="en-US" sz="2400" dirty="0"/>
              <a:t>  6. AS57866  br0.eqxam6.nl.fusixnetworks.net</a:t>
            </a:r>
          </a:p>
          <a:p>
            <a:r>
              <a:rPr lang="en-US" sz="2400" dirty="0"/>
              <a:t>  7. AS33915  nl-ams09c-ri1-ae-10-0.aorta.</a:t>
            </a:r>
          </a:p>
          <a:p>
            <a:r>
              <a:rPr lang="en-US" sz="2400" dirty="0"/>
              <a:t>  8. AS6830   de-fra04d-rc1-ae-1-35.aorta.net </a:t>
            </a:r>
          </a:p>
          <a:p>
            <a:r>
              <a:rPr lang="en-US" sz="2400" dirty="0"/>
              <a:t>  9. AS6830   cz-prg02a-ra2-ae-98-50.aorta.net</a:t>
            </a:r>
          </a:p>
          <a:p>
            <a:r>
              <a:rPr lang="en-US" sz="2400" dirty="0"/>
              <a:t> 10. AS33915  213.46.182.206</a:t>
            </a:r>
          </a:p>
          <a:p>
            <a:r>
              <a:rPr lang="en-US" sz="2400" dirty="0"/>
              <a:t> 11. AS???    ???</a:t>
            </a:r>
          </a:p>
          <a:p>
            <a:r>
              <a:rPr lang="en-US" sz="2400" dirty="0"/>
              <a:t> 12. AS3265   0.ae10.xrc2.3d12.xs4all.net</a:t>
            </a:r>
          </a:p>
          <a:p>
            <a:r>
              <a:rPr lang="en-US" sz="2400" dirty="0"/>
              <a:t> 13. AS3265   REDACTED</a:t>
            </a:r>
          </a:p>
        </p:txBody>
      </p:sp>
    </p:spTree>
    <p:extLst>
      <p:ext uri="{BB962C8B-B14F-4D97-AF65-F5344CB8AC3E}">
        <p14:creationId xmlns:p14="http://schemas.microsoft.com/office/powerpoint/2010/main" val="212923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ECCEB1-1404-589C-BA68-2291CE63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60"/>
          <a:stretch/>
        </p:blipFill>
        <p:spPr>
          <a:xfrm>
            <a:off x="-194170" y="-127551"/>
            <a:ext cx="24576583" cy="13830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E0052-503A-53E0-18EF-13354C441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838" y="449288"/>
            <a:ext cx="5958884" cy="31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007570-47EF-3DDA-486E-4FDE7286458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 algn="ctr"/>
            <a:r>
              <a:rPr lang="en-NL" dirty="0"/>
              <a:t>The Sad Trombone Orchestra</a:t>
            </a:r>
          </a:p>
        </p:txBody>
      </p:sp>
    </p:spTree>
    <p:extLst>
      <p:ext uri="{BB962C8B-B14F-4D97-AF65-F5344CB8AC3E}">
        <p14:creationId xmlns:p14="http://schemas.microsoft.com/office/powerpoint/2010/main" val="305498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1BACCB-1E59-D04C-4FF4-882C43AE41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numCol="3">
            <a:normAutofit fontScale="92500" lnSpcReduction="10000"/>
          </a:bodyPr>
          <a:lstStyle/>
          <a:p>
            <a:pPr algn="ctr"/>
            <a:r>
              <a:rPr lang="en-US" dirty="0"/>
              <a:t>6connect01</a:t>
            </a:r>
          </a:p>
          <a:p>
            <a:pPr algn="ctr"/>
            <a:r>
              <a:rPr lang="en-US" dirty="0"/>
              <a:t>accenture01</a:t>
            </a:r>
          </a:p>
          <a:p>
            <a:pPr algn="ctr"/>
            <a:r>
              <a:rPr lang="en-US" dirty="0"/>
              <a:t>ahdde01</a:t>
            </a:r>
          </a:p>
          <a:p>
            <a:pPr algn="ctr"/>
            <a:r>
              <a:rPr lang="en-US" dirty="0"/>
              <a:t>amazon02</a:t>
            </a:r>
          </a:p>
          <a:p>
            <a:pPr algn="ctr"/>
            <a:r>
              <a:rPr lang="en-US" dirty="0"/>
              <a:t>amazon18</a:t>
            </a:r>
          </a:p>
          <a:p>
            <a:pPr algn="ctr"/>
            <a:r>
              <a:rPr lang="en-US" dirty="0"/>
              <a:t>atom01</a:t>
            </a:r>
          </a:p>
          <a:p>
            <a:pPr algn="ctr"/>
            <a:r>
              <a:rPr lang="en-US" dirty="0"/>
              <a:t>boxed-it01</a:t>
            </a:r>
          </a:p>
          <a:p>
            <a:pPr algn="ctr"/>
            <a:r>
              <a:rPr lang="en-US" dirty="0"/>
              <a:t>businessconnect01</a:t>
            </a:r>
          </a:p>
          <a:p>
            <a:pPr algn="ctr"/>
            <a:r>
              <a:rPr lang="en-US" dirty="0"/>
              <a:t>c3noc01</a:t>
            </a:r>
          </a:p>
          <a:p>
            <a:pPr algn="ctr"/>
            <a:r>
              <a:rPr lang="en-US" dirty="0"/>
              <a:t>cesnet01</a:t>
            </a:r>
          </a:p>
          <a:p>
            <a:pPr algn="ctr"/>
            <a:r>
              <a:rPr lang="en-US" dirty="0"/>
              <a:t>clearnetworx01</a:t>
            </a:r>
          </a:p>
          <a:p>
            <a:pPr algn="ctr"/>
            <a:r>
              <a:rPr lang="en-US" dirty="0"/>
              <a:t>connectria01</a:t>
            </a:r>
          </a:p>
          <a:p>
            <a:pPr algn="ctr"/>
            <a:r>
              <a:rPr lang="en-US" dirty="0"/>
              <a:t>copaco01</a:t>
            </a:r>
          </a:p>
          <a:p>
            <a:pPr algn="ctr"/>
            <a:r>
              <a:rPr lang="en-US" dirty="0"/>
              <a:t>dcsone01</a:t>
            </a:r>
          </a:p>
          <a:p>
            <a:pPr algn="ctr"/>
            <a:r>
              <a:rPr lang="en-US" dirty="0"/>
              <a:t>denic01</a:t>
            </a:r>
          </a:p>
          <a:p>
            <a:pPr algn="ctr"/>
            <a:r>
              <a:rPr lang="en-US" dirty="0"/>
              <a:t>ebox02</a:t>
            </a:r>
          </a:p>
          <a:p>
            <a:pPr algn="ctr"/>
            <a:r>
              <a:rPr lang="en-US" dirty="0"/>
              <a:t>edgoo02</a:t>
            </a:r>
          </a:p>
          <a:p>
            <a:pPr algn="ctr"/>
            <a:r>
              <a:rPr lang="en-US" dirty="0"/>
              <a:t>epsilon01</a:t>
            </a:r>
          </a:p>
          <a:p>
            <a:pPr algn="ctr"/>
            <a:r>
              <a:rPr lang="en-US" dirty="0"/>
              <a:t>equinixnl01</a:t>
            </a:r>
          </a:p>
          <a:p>
            <a:pPr algn="ctr"/>
            <a:r>
              <a:rPr lang="en-US" dirty="0"/>
              <a:t>ficolo01</a:t>
            </a:r>
          </a:p>
          <a:p>
            <a:pPr algn="ctr"/>
            <a:r>
              <a:rPr lang="en-US" dirty="0"/>
              <a:t>fiebig01</a:t>
            </a:r>
          </a:p>
          <a:p>
            <a:pPr algn="ctr"/>
            <a:r>
              <a:rPr lang="en-US" dirty="0"/>
              <a:t>franceix01</a:t>
            </a:r>
          </a:p>
          <a:p>
            <a:pPr algn="ctr"/>
            <a:r>
              <a:rPr lang="en-US" dirty="0"/>
              <a:t>hextet01</a:t>
            </a:r>
          </a:p>
          <a:p>
            <a:pPr algn="ctr"/>
            <a:r>
              <a:rPr lang="en-US" dirty="0"/>
              <a:t>hostin01</a:t>
            </a:r>
          </a:p>
          <a:p>
            <a:pPr algn="ctr"/>
            <a:r>
              <a:rPr lang="en-US" dirty="0"/>
              <a:t>hosting4real01</a:t>
            </a:r>
          </a:p>
          <a:p>
            <a:pPr algn="ctr"/>
            <a:r>
              <a:rPr lang="en-US" dirty="0"/>
              <a:t>in2ip01</a:t>
            </a:r>
          </a:p>
          <a:p>
            <a:pPr algn="ctr"/>
            <a:r>
              <a:rPr lang="en-US" dirty="0"/>
              <a:t>inberlin01</a:t>
            </a:r>
          </a:p>
          <a:p>
            <a:pPr algn="ctr"/>
            <a:r>
              <a:rPr lang="en-US" dirty="0"/>
              <a:t>infowest01</a:t>
            </a:r>
          </a:p>
          <a:p>
            <a:pPr algn="ctr"/>
            <a:r>
              <a:rPr lang="en-US" dirty="0"/>
              <a:t>interconnect01</a:t>
            </a:r>
          </a:p>
          <a:p>
            <a:pPr algn="ctr"/>
            <a:r>
              <a:rPr lang="en-US" dirty="0"/>
              <a:t>inxza02</a:t>
            </a:r>
          </a:p>
          <a:p>
            <a:pPr algn="ctr"/>
            <a:r>
              <a:rPr lang="en-US" dirty="0"/>
              <a:t>ionos01</a:t>
            </a:r>
          </a:p>
          <a:p>
            <a:pPr algn="ctr"/>
            <a:r>
              <a:rPr lang="en-US" dirty="0"/>
              <a:t>ipbde01</a:t>
            </a:r>
          </a:p>
          <a:p>
            <a:pPr algn="ctr"/>
            <a:r>
              <a:rPr lang="en-US" dirty="0"/>
              <a:t>jointtransit01</a:t>
            </a:r>
          </a:p>
          <a:p>
            <a:pPr algn="ctr"/>
            <a:r>
              <a:rPr lang="en-US" dirty="0"/>
              <a:t>kantonsschulezug01</a:t>
            </a:r>
          </a:p>
          <a:p>
            <a:pPr algn="ctr"/>
            <a:r>
              <a:rPr lang="en-US" dirty="0"/>
              <a:t>lagis01</a:t>
            </a:r>
          </a:p>
          <a:p>
            <a:pPr algn="ctr"/>
            <a:r>
              <a:rPr lang="en-US" dirty="0"/>
              <a:t>linode11</a:t>
            </a:r>
          </a:p>
          <a:p>
            <a:pPr algn="ctr"/>
            <a:r>
              <a:rPr lang="en-US" dirty="0"/>
              <a:t>linode20</a:t>
            </a:r>
          </a:p>
          <a:p>
            <a:pPr algn="ctr"/>
            <a:r>
              <a:rPr lang="en-US" dirty="0"/>
              <a:t>linode21</a:t>
            </a:r>
          </a:p>
          <a:p>
            <a:pPr algn="ctr"/>
            <a:r>
              <a:rPr lang="en-US" dirty="0"/>
              <a:t>luna01</a:t>
            </a:r>
          </a:p>
          <a:p>
            <a:pPr algn="ctr"/>
            <a:r>
              <a:rPr lang="en-US" dirty="0"/>
              <a:t>marbis01</a:t>
            </a:r>
          </a:p>
          <a:p>
            <a:pPr algn="ctr"/>
            <a:r>
              <a:rPr lang="en-US" dirty="0"/>
              <a:t>massar01</a:t>
            </a:r>
          </a:p>
          <a:p>
            <a:pPr algn="ctr"/>
            <a:r>
              <a:rPr lang="en-US" dirty="0"/>
              <a:t>mauve01</a:t>
            </a:r>
          </a:p>
          <a:p>
            <a:pPr algn="ctr"/>
            <a:r>
              <a:rPr lang="en-US" dirty="0"/>
              <a:t>mciu01</a:t>
            </a:r>
          </a:p>
          <a:p>
            <a:pPr algn="ctr"/>
            <a:r>
              <a:rPr lang="en-US" dirty="0"/>
              <a:t>mfiles01</a:t>
            </a:r>
          </a:p>
          <a:p>
            <a:pPr algn="ctr"/>
            <a:r>
              <a:rPr lang="en-US" dirty="0"/>
              <a:t>moji01</a:t>
            </a:r>
          </a:p>
          <a:p>
            <a:pPr algn="ctr"/>
            <a:r>
              <a:rPr lang="en-US" dirty="0"/>
              <a:t>msu01</a:t>
            </a:r>
          </a:p>
          <a:p>
            <a:pPr algn="ctr"/>
            <a:r>
              <a:rPr lang="en-US" dirty="0"/>
              <a:t>natesales01</a:t>
            </a:r>
          </a:p>
          <a:p>
            <a:pPr algn="ctr"/>
            <a:r>
              <a:rPr lang="en-US" dirty="0"/>
              <a:t>neutrinet01</a:t>
            </a:r>
          </a:p>
          <a:p>
            <a:pPr algn="ctr"/>
            <a:r>
              <a:rPr lang="en-US" dirty="0"/>
              <a:t>newvm01</a:t>
            </a:r>
          </a:p>
          <a:p>
            <a:pPr algn="ctr"/>
            <a:r>
              <a:rPr lang="en-US" dirty="0"/>
              <a:t>nimag01</a:t>
            </a:r>
          </a:p>
          <a:p>
            <a:pPr algn="ctr"/>
            <a:r>
              <a:rPr lang="en-US" dirty="0"/>
              <a:t>nordunet01</a:t>
            </a:r>
          </a:p>
          <a:p>
            <a:pPr algn="ctr"/>
            <a:r>
              <a:rPr lang="en-US" dirty="0"/>
              <a:t>ovh01</a:t>
            </a:r>
          </a:p>
          <a:p>
            <a:pPr algn="ctr"/>
            <a:r>
              <a:rPr lang="en-US" dirty="0"/>
              <a:t>ovh05</a:t>
            </a:r>
          </a:p>
          <a:p>
            <a:pPr algn="ctr"/>
            <a:r>
              <a:rPr lang="en-US" dirty="0"/>
              <a:t>ovh08</a:t>
            </a:r>
          </a:p>
          <a:p>
            <a:pPr algn="ctr"/>
            <a:r>
              <a:rPr lang="en-US" dirty="0"/>
              <a:t>poznan01</a:t>
            </a:r>
          </a:p>
          <a:p>
            <a:pPr algn="ctr"/>
            <a:r>
              <a:rPr lang="en-US" dirty="0"/>
              <a:t>riepert01</a:t>
            </a:r>
          </a:p>
          <a:p>
            <a:pPr algn="ctr"/>
            <a:r>
              <a:rPr lang="en-US" dirty="0"/>
              <a:t>ripe01</a:t>
            </a:r>
          </a:p>
          <a:p>
            <a:pPr algn="ctr"/>
            <a:r>
              <a:rPr lang="en-US" dirty="0"/>
              <a:t>rootnl01</a:t>
            </a:r>
          </a:p>
          <a:p>
            <a:pPr algn="ctr"/>
            <a:r>
              <a:rPr lang="en-US" dirty="0"/>
              <a:t>signet01</a:t>
            </a:r>
          </a:p>
          <a:p>
            <a:pPr algn="ctr"/>
            <a:r>
              <a:rPr lang="en-US" dirty="0"/>
              <a:t>skyway01</a:t>
            </a:r>
          </a:p>
          <a:p>
            <a:pPr algn="ctr"/>
            <a:r>
              <a:rPr lang="en-US" dirty="0"/>
              <a:t>speakup01</a:t>
            </a:r>
          </a:p>
          <a:p>
            <a:pPr algn="ctr"/>
            <a:r>
              <a:rPr lang="en-US" dirty="0"/>
              <a:t>strato01</a:t>
            </a:r>
          </a:p>
          <a:p>
            <a:pPr algn="ctr"/>
            <a:r>
              <a:rPr lang="en-US" dirty="0"/>
              <a:t>suomi01</a:t>
            </a:r>
          </a:p>
          <a:p>
            <a:pPr algn="ctr"/>
            <a:r>
              <a:rPr lang="en-US" dirty="0"/>
              <a:t>surfnet01</a:t>
            </a:r>
          </a:p>
          <a:p>
            <a:pPr algn="ctr"/>
            <a:r>
              <a:rPr lang="en-US" dirty="0"/>
              <a:t>techfutures01</a:t>
            </a:r>
          </a:p>
          <a:p>
            <a:pPr algn="ctr"/>
            <a:r>
              <a:rPr lang="en-US" dirty="0"/>
              <a:t>teleag01</a:t>
            </a:r>
          </a:p>
          <a:p>
            <a:pPr algn="ctr"/>
            <a:r>
              <a:rPr lang="en-US" dirty="0"/>
              <a:t>tigron01</a:t>
            </a:r>
          </a:p>
          <a:p>
            <a:pPr algn="ctr"/>
            <a:r>
              <a:rPr lang="en-US" dirty="0"/>
              <a:t>transip01</a:t>
            </a:r>
          </a:p>
          <a:p>
            <a:pPr algn="ctr"/>
            <a:r>
              <a:rPr lang="en-US" dirty="0"/>
              <a:t>v4less01</a:t>
            </a:r>
          </a:p>
          <a:p>
            <a:pPr algn="ctr"/>
            <a:r>
              <a:rPr lang="en-US" dirty="0"/>
              <a:t>v4less03</a:t>
            </a:r>
          </a:p>
          <a:p>
            <a:pPr algn="ctr"/>
            <a:r>
              <a:rPr lang="en-US" dirty="0"/>
              <a:t>vancis01</a:t>
            </a:r>
          </a:p>
          <a:p>
            <a:pPr algn="ctr"/>
            <a:r>
              <a:rPr lang="en-US" dirty="0"/>
              <a:t>vangulik01</a:t>
            </a:r>
          </a:p>
          <a:p>
            <a:pPr algn="ctr"/>
            <a:r>
              <a:rPr lang="en-US" dirty="0"/>
              <a:t>viatel03</a:t>
            </a:r>
          </a:p>
          <a:p>
            <a:pPr algn="ctr"/>
            <a:r>
              <a:rPr lang="en-US" dirty="0"/>
              <a:t>vimexx01</a:t>
            </a:r>
          </a:p>
          <a:p>
            <a:pPr algn="ctr"/>
            <a:r>
              <a:rPr lang="en-US" dirty="0"/>
              <a:t>vultr05</a:t>
            </a:r>
          </a:p>
          <a:p>
            <a:pPr algn="ctr"/>
            <a:r>
              <a:rPr lang="en-US" dirty="0"/>
              <a:t>vultr12</a:t>
            </a:r>
          </a:p>
          <a:p>
            <a:pPr algn="ctr"/>
            <a:r>
              <a:rPr lang="en-US" dirty="0"/>
              <a:t>worldstream01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5503A-424E-1423-01AB-51802ABA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77 of 685 ring nodes detected bit flipping</a:t>
            </a:r>
          </a:p>
        </p:txBody>
      </p:sp>
    </p:spTree>
    <p:extLst>
      <p:ext uri="{BB962C8B-B14F-4D97-AF65-F5344CB8AC3E}">
        <p14:creationId xmlns:p14="http://schemas.microsoft.com/office/powerpoint/2010/main" val="1115342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8EE1-AD80-E91F-C2D1-57DA8802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3D8D8-4481-962C-F7C2-3576DBD8BE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Findings so far (with help of #NLNOG and NLNOG Ring)</a:t>
            </a:r>
          </a:p>
          <a:p>
            <a:r>
              <a:rPr lang="en-NL" dirty="0"/>
              <a:t>Bit flips outgoing from AS1136 to 77 ring nodes</a:t>
            </a:r>
          </a:p>
          <a:p>
            <a:r>
              <a:rPr lang="en-NL" dirty="0"/>
              <a:t>Bit flips incoming from some websites to AS1136</a:t>
            </a:r>
          </a:p>
          <a:p>
            <a:r>
              <a:rPr lang="en-NL" dirty="0"/>
              <a:t>If a path has bit flips</a:t>
            </a:r>
          </a:p>
          <a:p>
            <a:pPr lvl="1"/>
            <a:r>
              <a:rPr lang="en-NL" dirty="0"/>
              <a:t>then 1.5% of the TCP/UDP connections have bit flips</a:t>
            </a:r>
          </a:p>
          <a:p>
            <a:pPr lvl="1"/>
            <a:r>
              <a:rPr lang="en-NL" dirty="0"/>
              <a:t>ICMP never has bit flips</a:t>
            </a:r>
          </a:p>
          <a:p>
            <a:r>
              <a:rPr lang="en-NL" dirty="0"/>
              <a:t>If a connection has bit flips</a:t>
            </a:r>
          </a:p>
          <a:p>
            <a:pPr lvl="1"/>
            <a:r>
              <a:rPr lang="en-NL" dirty="0"/>
              <a:t>then 5% of the packets have bit flips</a:t>
            </a:r>
          </a:p>
          <a:p>
            <a:r>
              <a:rPr lang="en-NL" dirty="0"/>
              <a:t>Bits flip from 1 to 0 at bytes </a:t>
            </a:r>
            <a:r>
              <a:rPr lang="en-US" dirty="0"/>
              <a:t>0x00b3, 0x133, 0x1b3, 0x2b3,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But not always at all of the bytes</a:t>
            </a:r>
            <a:endParaRPr lang="en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67771-9D02-442A-2BC0-9860A3B53DC7}"/>
              </a:ext>
            </a:extLst>
          </p:cNvPr>
          <p:cNvSpPr txBox="1"/>
          <p:nvPr/>
        </p:nvSpPr>
        <p:spPr>
          <a:xfrm rot="1112770">
            <a:off x="17665307" y="2242767"/>
            <a:ext cx="6199202" cy="1021556"/>
          </a:xfrm>
          <a:prstGeom prst="roundRect">
            <a:avLst/>
          </a:prstGeom>
          <a:noFill/>
          <a:ln w="57150">
            <a:solidFill>
              <a:srgbClr val="FECC6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L" sz="5400" dirty="0">
                <a:solidFill>
                  <a:srgbClr val="FECC67"/>
                </a:solidFill>
                <a:latin typeface="Quicksand" pitchFamily="2" charset="77"/>
              </a:rPr>
              <a:t>PLACE YOUR BETS</a:t>
            </a:r>
          </a:p>
        </p:txBody>
      </p:sp>
    </p:spTree>
    <p:extLst>
      <p:ext uri="{BB962C8B-B14F-4D97-AF65-F5344CB8AC3E}">
        <p14:creationId xmlns:p14="http://schemas.microsoft.com/office/powerpoint/2010/main" val="3962850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D9BF46-2233-4FE2-6E4D-FAD50E07DA2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Working theory</a:t>
            </a:r>
          </a:p>
          <a:p>
            <a:r>
              <a:rPr lang="en-NL" dirty="0"/>
              <a:t>Link Aggregation chooses port based on L2 and L3 headers</a:t>
            </a:r>
          </a:p>
          <a:p>
            <a:pPr lvl="1"/>
            <a:r>
              <a:rPr lang="en-NL" dirty="0"/>
              <a:t>src ip, dst ip, src port, dst port, protocol</a:t>
            </a:r>
          </a:p>
          <a:p>
            <a:r>
              <a:rPr lang="en-NL" dirty="0"/>
              <a:t>One of the ports has broken memory</a:t>
            </a:r>
          </a:p>
          <a:p>
            <a:r>
              <a:rPr lang="en-NL" dirty="0"/>
              <a:t>Packet is written to memory and then read from memory</a:t>
            </a:r>
          </a:p>
          <a:p>
            <a:pPr lvl="1"/>
            <a:r>
              <a:rPr lang="en-NL" dirty="0"/>
              <a:t>A bit is written as 1, but read from memory as 0</a:t>
            </a:r>
          </a:p>
          <a:p>
            <a:pPr lvl="1"/>
            <a:endParaRPr lang="en-NL" dirty="0"/>
          </a:p>
          <a:p>
            <a:pPr lvl="1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7993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05AC-DAF4-B702-3B5B-2F9C4AD77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70A9A-EBFB-874A-C2AD-9640DD8F3B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2"/>
            <a:r>
              <a:rPr lang="en-NL" dirty="0"/>
              <a:t>bitflipper.py:</a:t>
            </a:r>
          </a:p>
          <a:p>
            <a:r>
              <a:rPr lang="en-US" dirty="0"/>
              <a:t>Setup 400 connections (UDP, source port starting at 40000)</a:t>
            </a:r>
          </a:p>
          <a:p>
            <a:pPr lvl="1"/>
            <a:r>
              <a:rPr lang="en-US" dirty="0"/>
              <a:t>Send 150 packets with 1000 times "A" as one long string</a:t>
            </a:r>
          </a:p>
          <a:p>
            <a:pPr lvl="1"/>
            <a:r>
              <a:rPr lang="en-US" dirty="0"/>
              <a:t>Server will echo all packets</a:t>
            </a:r>
          </a:p>
          <a:p>
            <a:r>
              <a:rPr lang="en-US" dirty="0"/>
              <a:t>Very quick to test</a:t>
            </a:r>
          </a:p>
          <a:p>
            <a:pPr lvl="1"/>
            <a:r>
              <a:rPr lang="en-US" dirty="0"/>
              <a:t>60.000 packets over UDP</a:t>
            </a:r>
          </a:p>
          <a:p>
            <a:r>
              <a:rPr lang="en-US" dirty="0"/>
              <a:t>Low chance of false negative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80038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51A567-09FB-93F2-73B3-182BBF4B982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Probability we see no bit flips on a bad path</a:t>
            </a:r>
          </a:p>
          <a:p>
            <a:r>
              <a:rPr lang="en-NL" dirty="0"/>
              <a:t>Probability of a connection not having bit flips: 98.5%</a:t>
            </a:r>
          </a:p>
          <a:p>
            <a:r>
              <a:rPr lang="en-NL" dirty="0"/>
              <a:t>Probability of a connection having bit flips: 1.5%</a:t>
            </a:r>
          </a:p>
          <a:p>
            <a:pPr lvl="1"/>
            <a:r>
              <a:rPr lang="en-NL" dirty="0"/>
              <a:t>Probability of a packet having no bit flips: 95%</a:t>
            </a:r>
          </a:p>
          <a:p>
            <a:r>
              <a:rPr lang="en-NL" dirty="0"/>
              <a:t>Probability of 400 connections with 150 packets and no bit flips</a:t>
            </a:r>
          </a:p>
          <a:p>
            <a:pPr lvl="1"/>
            <a:r>
              <a:rPr lang="en-NL" dirty="0"/>
              <a:t>(0.985 + (0.015 * 0.95</a:t>
            </a:r>
            <a:r>
              <a:rPr lang="en-NL" baseline="30000" dirty="0"/>
              <a:t>150</a:t>
            </a:r>
            <a:r>
              <a:rPr lang="en-NL" dirty="0"/>
              <a:t>))</a:t>
            </a:r>
            <a:r>
              <a:rPr lang="en-NL" baseline="30000" dirty="0"/>
              <a:t>400</a:t>
            </a:r>
            <a:r>
              <a:rPr lang="en-NL" dirty="0"/>
              <a:t> = 0.0023 = 0.23%</a:t>
            </a:r>
          </a:p>
        </p:txBody>
      </p:sp>
    </p:spTree>
    <p:extLst>
      <p:ext uri="{BB962C8B-B14F-4D97-AF65-F5344CB8AC3E}">
        <p14:creationId xmlns:p14="http://schemas.microsoft.com/office/powerpoint/2010/main" val="3384974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8E971-B1D8-5687-139A-21A5679664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en-NL" dirty="0"/>
              <a:t>Locating the path with bit flips</a:t>
            </a:r>
          </a:p>
          <a:p>
            <a:r>
              <a:rPr lang="en-NL" dirty="0"/>
              <a:t>Reroute part of the network and test</a:t>
            </a:r>
          </a:p>
          <a:p>
            <a:r>
              <a:rPr lang="en-NL" dirty="0"/>
              <a:t>Binary search</a:t>
            </a:r>
          </a:p>
        </p:txBody>
      </p:sp>
    </p:spTree>
    <p:extLst>
      <p:ext uri="{BB962C8B-B14F-4D97-AF65-F5344CB8AC3E}">
        <p14:creationId xmlns:p14="http://schemas.microsoft.com/office/powerpoint/2010/main" val="997799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816B35-4A1F-A9B8-38B4-272CDB9B5F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414342" y="2177480"/>
            <a:ext cx="15553728" cy="11174723"/>
          </a:xfrm>
          <a:ln w="57150">
            <a:solidFill>
              <a:srgbClr val="FECC67"/>
            </a:solidFill>
          </a:ln>
          <a:effectLst>
            <a:outerShdw blurRad="175025" dist="38100" dir="2700000" sx="101000" sy="101000" algn="tl" rotWithShape="0">
              <a:prstClr val="black">
                <a:alpha val="3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13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C72EE9-013C-B74B-A04B-B2F6087159A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66071" y="2753544"/>
            <a:ext cx="19767356" cy="10655444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Debugging the impossible:</a:t>
            </a:r>
          </a:p>
          <a:p>
            <a:r>
              <a:rPr lang="en-US" dirty="0"/>
              <a:t>Continuously test your production environment as a user</a:t>
            </a:r>
          </a:p>
          <a:p>
            <a:r>
              <a:rPr lang="en-US" dirty="0"/>
              <a:t>Make problems repeatable, visible and impossible to ignore</a:t>
            </a:r>
          </a:p>
          <a:p>
            <a:r>
              <a:rPr lang="en-US" dirty="0"/>
              <a:t>Enable others to easily replicate and research the problem</a:t>
            </a:r>
          </a:p>
          <a:p>
            <a:r>
              <a:rPr lang="en-US" dirty="0"/>
              <a:t>NLNOG Community and NLNOG Ring are critical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25278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91811-B236-10F2-4517-0F153DD48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7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B1AE3-814D-9748-7475-9EDBE04F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45" y="2969568"/>
            <a:ext cx="23567722" cy="9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059333-DC82-F1C9-CE99-28CE01D478A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NL" sz="4800" kern="0">
                <a:solidFill>
                  <a:srgbClr val="C586C0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L" sz="4800" kern="0">
                <a:solidFill>
                  <a:srgbClr val="DCDCAA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curl</a:t>
            </a:r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L" sz="4800" kern="0">
                <a:solidFill>
                  <a:srgbClr val="569CD6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-k</a:t>
            </a:r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L" sz="4800" kern="0">
                <a:solidFill>
                  <a:srgbClr val="569CD6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</a:t>
            </a:r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L" sz="4800" kern="0">
                <a:solidFill>
                  <a:srgbClr val="CE9178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https://direct.ip.of.a.backend</a:t>
            </a:r>
            <a:endParaRPr lang="en-NL" sz="4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NL" sz="4800" kern="0">
                <a:solidFill>
                  <a:srgbClr val="C586C0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NL" sz="4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NL" sz="4800" kern="0">
                <a:solidFill>
                  <a:srgbClr val="DCDCAA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  <a:r>
              <a:rPr lang="en-NL" sz="4800" kern="0">
                <a:solidFill>
                  <a:srgbClr val="CCCCCC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L" sz="4800" kern="0">
                <a:solidFill>
                  <a:srgbClr val="B5CEA8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NL" sz="4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NL" sz="4800" kern="0">
                <a:solidFill>
                  <a:srgbClr val="C586C0"/>
                </a:solidFill>
                <a:effectLst/>
                <a:latin typeface="Menlo" panose="020B060903080402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endParaRPr lang="en-NL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7C7316-893A-8884-85AC-260D3257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Create a test that triggers the problem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680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CEB0598-941C-3626-065E-C35C15AF888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4"/>
            <a:r>
              <a:rPr lang="en-US" sz="2800" dirty="0"/>
              <a:t>10:08:08.346990 IP A.60752 &gt; B.443: Flags [S], seq 3109040127, win 64240, length 0</a:t>
            </a:r>
          </a:p>
          <a:p>
            <a:pPr lvl="4"/>
            <a:r>
              <a:rPr lang="en-US" sz="2800" dirty="0"/>
              <a:t>10:08:08.355178 IP B.443 &gt; A.60752: Flags [S.], seq 2484654689, ack 3109040128, win 65160, length 0</a:t>
            </a:r>
          </a:p>
          <a:p>
            <a:pPr lvl="4"/>
            <a:r>
              <a:rPr lang="en-US" sz="2800" dirty="0"/>
              <a:t>10:08:08.355198 IP A.60752 &gt; B.443: Flags [.], ack 1, win 502, length 0</a:t>
            </a:r>
          </a:p>
          <a:p>
            <a:pPr lvl="4"/>
            <a:r>
              <a:rPr lang="en-US" sz="2800" dirty="0"/>
              <a:t>10:08:08.362804 IP A.60752 &gt; B.443: Flags [P.], seq 1:518, ack 1, win 502, length 517</a:t>
            </a:r>
          </a:p>
          <a:p>
            <a:pPr lvl="4"/>
            <a:r>
              <a:rPr lang="en-US" sz="2800" dirty="0"/>
              <a:t>10:08:08.401071 IP B.443 &gt; A.60752: Flags [.], seq 1:1449, ack 518, win 506, length 1448</a:t>
            </a:r>
          </a:p>
          <a:p>
            <a:pPr lvl="4"/>
            <a:r>
              <a:rPr lang="en-US" sz="2800" dirty="0"/>
              <a:t>10:08:08.401087 IP A.60752 &gt; B.443: Flags [.], ack 1449, win 501, length 0</a:t>
            </a:r>
          </a:p>
          <a:p>
            <a:pPr lvl="4"/>
            <a:r>
              <a:rPr lang="en-US" sz="2800" dirty="0"/>
              <a:t>10:08:08.435439 IP B.443 &gt; A.60752: Flags [P.], seq 4097:4208, ack 518, win 506, length 111</a:t>
            </a:r>
          </a:p>
          <a:p>
            <a:pPr lvl="4"/>
            <a:r>
              <a:rPr lang="en-US" sz="2800" dirty="0"/>
              <a:t>10:08:08.435450 IP A.60752 &gt; B.443: Flags [.], ack 1449, win 501, length 0</a:t>
            </a:r>
          </a:p>
          <a:p>
            <a:pPr lvl="4"/>
            <a:r>
              <a:rPr lang="en-US" sz="2800" dirty="0"/>
              <a:t>10:08:09.107535 IP B.443 &gt; A.60752: Flags [.], seq 1449:2897, ack 518, win 506, length 1448</a:t>
            </a:r>
          </a:p>
          <a:p>
            <a:pPr lvl="4"/>
            <a:r>
              <a:rPr lang="en-US" sz="2800" dirty="0"/>
              <a:t>10:08:15.183708 IP B.443 &gt; A.60752: Flags [.], seq 1449:2897, ack 518, win 506, length 1448</a:t>
            </a:r>
          </a:p>
          <a:p>
            <a:pPr lvl="4"/>
            <a:r>
              <a:rPr lang="en-US" sz="2800" dirty="0"/>
              <a:t>10:08:15.183755 IP A.60752 &gt; B.443: Flags [.], ack 2897, win 494, length 0</a:t>
            </a:r>
            <a:endParaRPr lang="en-NL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3E90BA-5EFD-90A5-2F96-0D5D9E2F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21496"/>
            <a:ext cx="20531728" cy="1350819"/>
          </a:xfrm>
        </p:spPr>
        <p:txBody>
          <a:bodyPr/>
          <a:lstStyle/>
          <a:p>
            <a:r>
              <a:rPr lang="en-NL" dirty="0"/>
              <a:t>Spot the problem (pcap taken at A)</a:t>
            </a:r>
          </a:p>
        </p:txBody>
      </p:sp>
    </p:spTree>
    <p:extLst>
      <p:ext uri="{BB962C8B-B14F-4D97-AF65-F5344CB8AC3E}">
        <p14:creationId xmlns:p14="http://schemas.microsoft.com/office/powerpoint/2010/main" val="140224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916F5-ABC2-4126-70AB-BBC49D28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37D2B8-DDCA-A673-6F35-6227B6784AE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4"/>
            <a:r>
              <a:rPr lang="en-US" sz="2800" dirty="0"/>
              <a:t>10:08:08.346990 IP A.60752 &gt; B.443: Flags [S], seq 3109040127, win 64240, length 0</a:t>
            </a:r>
          </a:p>
          <a:p>
            <a:pPr lvl="4"/>
            <a:r>
              <a:rPr lang="en-US" sz="2800" dirty="0"/>
              <a:t>10:08:08.355178 IP B.443 &gt; A.60752: Flags [S.], seq 2484654689, ack 3109040128, win 65160, length 0</a:t>
            </a:r>
          </a:p>
          <a:p>
            <a:pPr lvl="4"/>
            <a:r>
              <a:rPr lang="en-US" sz="2800" dirty="0"/>
              <a:t>10:08:08.355198 IP A.60752 &gt; B.443: Flags [.], ack 1, win 502, length 0</a:t>
            </a:r>
          </a:p>
          <a:p>
            <a:pPr lvl="4"/>
            <a:r>
              <a:rPr lang="en-US" sz="2800" dirty="0"/>
              <a:t>10:08:08.362804 IP A.60752 &gt; B.443: Flags [P.], seq 1:518, ack 1, win 502, length 517</a:t>
            </a:r>
          </a:p>
          <a:p>
            <a:pPr lvl="4"/>
            <a:r>
              <a:rPr lang="en-US" sz="2800" dirty="0"/>
              <a:t>10:08:08.401071 IP B.443 &gt; A.60752: Flags [.], seq 1:1449, ack 518, win 506, length 1448</a:t>
            </a:r>
          </a:p>
          <a:p>
            <a:pPr lvl="4"/>
            <a:r>
              <a:rPr lang="en-US" sz="2800" dirty="0"/>
              <a:t>10:08:08.401087 IP A.60752 &gt; B.443: Flags [.], ack 1449, win 501, length 0</a:t>
            </a:r>
          </a:p>
          <a:p>
            <a:pPr lvl="4"/>
            <a:r>
              <a:rPr lang="en-US" sz="2800" dirty="0"/>
              <a:t>10:08:08.435439 IP B.443 &gt; A.60752: Flags [P.], seq 4097:4208, ack 518, win 506, length 111</a:t>
            </a:r>
          </a:p>
          <a:p>
            <a:pPr lvl="4"/>
            <a:r>
              <a:rPr lang="en-US" sz="2800" dirty="0"/>
              <a:t>10:08:08.435450 IP A.60752 &gt; B.443: Flags [.], ack 1449, win 501, length 0</a:t>
            </a:r>
          </a:p>
          <a:p>
            <a:pPr lvl="4"/>
            <a:r>
              <a:rPr lang="en-US" sz="2800" dirty="0">
                <a:solidFill>
                  <a:srgbClr val="FECC67"/>
                </a:solidFill>
              </a:rPr>
              <a:t>10:08:09.107535 IP B.443 &gt; A.60752: Flags [.], seq 1449:2897, ack 518, win 506, length 1448</a:t>
            </a:r>
          </a:p>
          <a:p>
            <a:pPr lvl="4"/>
            <a:r>
              <a:rPr lang="en-US" sz="2800" dirty="0">
                <a:solidFill>
                  <a:srgbClr val="FECC67"/>
                </a:solidFill>
              </a:rPr>
              <a:t>10:08:15.183708 IP B.443 &gt; A.60752: Flags [.], seq 1449:2897, ack 518, win 506, length 1448</a:t>
            </a:r>
          </a:p>
          <a:p>
            <a:pPr lvl="4"/>
            <a:r>
              <a:rPr lang="en-US" sz="2800" dirty="0"/>
              <a:t>10:08:15.183755 IP A.60752 &gt; B.443: Flags [.], ack 2897, win 494, length 0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AD9759-B7A6-124D-8226-9D9D0586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21496"/>
            <a:ext cx="20531728" cy="1350819"/>
          </a:xfrm>
        </p:spPr>
        <p:txBody>
          <a:bodyPr/>
          <a:lstStyle/>
          <a:p>
            <a:r>
              <a:rPr lang="en-NL"/>
              <a:t>Spot the problem (pcap taken at A)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5024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6A838A-CD5E-89C0-279B-BFE2FDDC90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# iptables-save | grep state</a:t>
            </a:r>
          </a:p>
          <a:p>
            <a:r>
              <a:rPr lang="en-US" dirty="0"/>
              <a:t>-A INPUT -m state --state RELATED,ESTABLISHED -j ACCEPT</a:t>
            </a:r>
          </a:p>
          <a:p>
            <a:r>
              <a:rPr lang="en-US" dirty="0"/>
              <a:t>-A FORWARD -m state --state RELATED,ESTABLISHED -j ACCEPT</a:t>
            </a:r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sysctl</a:t>
            </a:r>
            <a:r>
              <a:rPr lang="en-US" dirty="0"/>
              <a:t> </a:t>
            </a:r>
            <a:r>
              <a:rPr lang="en-US" dirty="0" err="1"/>
              <a:t>net.netfilter.nf_conntrack_log_invalid</a:t>
            </a:r>
            <a:r>
              <a:rPr lang="en-US" dirty="0"/>
              <a:t>=6 # 6 = TCP</a:t>
            </a:r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dmesg</a:t>
            </a:r>
            <a:endParaRPr lang="en-US" dirty="0"/>
          </a:p>
          <a:p>
            <a:r>
              <a:rPr lang="en-US" dirty="0"/>
              <a:t>...</a:t>
            </a:r>
          </a:p>
          <a:p>
            <a:r>
              <a:rPr lang="en-US" dirty="0"/>
              <a:t>nf_ct_proto_6: bad checksum IN= OUT= SRC=B DST=A LEN=899 TOS=0x00 PREC=0x00 TTL=51 ID=56562 DF PROTO=TCP SPT=443 DPT=43948 SEQ=2289994758 ACK=1425635188 WINDOW=504 RES=0x00 ACK PSH URGP=0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58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3FA0F-8816-E958-DF3B-73BC791DC9EA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8165464" y="6779742"/>
            <a:ext cx="0" cy="1296405"/>
          </a:xfrm>
          <a:prstGeom prst="line">
            <a:avLst/>
          </a:prstGeom>
          <a:ln w="76200">
            <a:solidFill>
              <a:srgbClr val="FEE4A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2C4008-DB2F-970A-CC0A-4896E5E0C6D3}"/>
              </a:ext>
            </a:extLst>
          </p:cNvPr>
          <p:cNvCxnSpPr>
            <a:cxnSpLocks/>
          </p:cNvCxnSpPr>
          <p:nvPr/>
        </p:nvCxnSpPr>
        <p:spPr>
          <a:xfrm flipV="1">
            <a:off x="16364884" y="6760295"/>
            <a:ext cx="0" cy="1296405"/>
          </a:xfrm>
          <a:prstGeom prst="line">
            <a:avLst/>
          </a:prstGeom>
          <a:ln w="76200">
            <a:solidFill>
              <a:srgbClr val="FEE4A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2F12A8-10D2-B958-9B05-8E89EF150F1C}"/>
              </a:ext>
            </a:extLst>
          </p:cNvPr>
          <p:cNvSpPr/>
          <p:nvPr/>
        </p:nvSpPr>
        <p:spPr>
          <a:xfrm>
            <a:off x="4342334" y="7509806"/>
            <a:ext cx="2088232" cy="1152128"/>
          </a:xfrm>
          <a:prstGeom prst="roundRect">
            <a:avLst/>
          </a:prstGeom>
          <a:noFill/>
          <a:ln w="76200">
            <a:solidFill>
              <a:srgbClr val="FECC67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rgbClr val="FECC67"/>
                </a:solidFill>
                <a:latin typeface="Quicksand" pitchFamily="2" charset="77"/>
              </a:rPr>
              <a:t>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A65A56-5F12-6676-96BC-213DB167E6ED}"/>
              </a:ext>
            </a:extLst>
          </p:cNvPr>
          <p:cNvSpPr/>
          <p:nvPr/>
        </p:nvSpPr>
        <p:spPr>
          <a:xfrm>
            <a:off x="18099765" y="9411445"/>
            <a:ext cx="2088232" cy="1114920"/>
          </a:xfrm>
          <a:prstGeom prst="roundRect">
            <a:avLst/>
          </a:prstGeom>
          <a:noFill/>
          <a:ln w="76200">
            <a:solidFill>
              <a:srgbClr val="FECC67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rgbClr val="FECC67"/>
                </a:solidFill>
                <a:latin typeface="Quicksand" pitchFamily="2" charset="77"/>
              </a:rPr>
              <a:t>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D0CA88-0996-8F63-C299-C961345F0787}"/>
              </a:ext>
            </a:extLst>
          </p:cNvPr>
          <p:cNvSpPr/>
          <p:nvPr/>
        </p:nvSpPr>
        <p:spPr>
          <a:xfrm>
            <a:off x="18099765" y="7528410"/>
            <a:ext cx="2088232" cy="1114920"/>
          </a:xfrm>
          <a:prstGeom prst="roundRect">
            <a:avLst/>
          </a:prstGeom>
          <a:noFill/>
          <a:ln w="76200">
            <a:solidFill>
              <a:srgbClr val="FECC67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rgbClr val="FECC67"/>
                </a:solidFill>
                <a:latin typeface="Quicksand" pitchFamily="2" charset="77"/>
              </a:rPr>
              <a:t>Router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FBE91F-3BFF-1C0D-5E9E-C71585EA22A7}"/>
              </a:ext>
            </a:extLst>
          </p:cNvPr>
          <p:cNvCxnSpPr>
            <a:cxnSpLocks/>
          </p:cNvCxnSpPr>
          <p:nvPr/>
        </p:nvCxnSpPr>
        <p:spPr>
          <a:xfrm>
            <a:off x="6430566" y="8076147"/>
            <a:ext cx="3473077" cy="0"/>
          </a:xfrm>
          <a:prstGeom prst="line">
            <a:avLst/>
          </a:prstGeom>
          <a:ln w="76200">
            <a:solidFill>
              <a:srgbClr val="FEC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D0523D-5281-80E9-EA97-0D988C8C8584}"/>
              </a:ext>
            </a:extLst>
          </p:cNvPr>
          <p:cNvCxnSpPr>
            <a:cxnSpLocks/>
          </p:cNvCxnSpPr>
          <p:nvPr/>
        </p:nvCxnSpPr>
        <p:spPr>
          <a:xfrm>
            <a:off x="14637470" y="8085870"/>
            <a:ext cx="3462295" cy="0"/>
          </a:xfrm>
          <a:prstGeom prst="line">
            <a:avLst/>
          </a:prstGeom>
          <a:ln w="76200">
            <a:solidFill>
              <a:srgbClr val="FEC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EF0A1F-06CB-C5EF-A387-E86418EBA247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19143881" y="8643330"/>
            <a:ext cx="0" cy="768115"/>
          </a:xfrm>
          <a:prstGeom prst="line">
            <a:avLst/>
          </a:prstGeom>
          <a:ln w="76200">
            <a:solidFill>
              <a:srgbClr val="FEC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>
            <a:extLst>
              <a:ext uri="{FF2B5EF4-FFF2-40B4-BE49-F238E27FC236}">
                <a16:creationId xmlns:a16="http://schemas.microsoft.com/office/drawing/2014/main" id="{B6329DE2-FD47-B388-1C36-15E63FBD84EF}"/>
              </a:ext>
            </a:extLst>
          </p:cNvPr>
          <p:cNvSpPr/>
          <p:nvPr/>
        </p:nvSpPr>
        <p:spPr>
          <a:xfrm>
            <a:off x="9888901" y="6328247"/>
            <a:ext cx="4752529" cy="3515246"/>
          </a:xfrm>
          <a:prstGeom prst="clou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chemeClr val="bg1"/>
                </a:solidFill>
                <a:latin typeface="Quicksand" pitchFamily="2" charset="77"/>
              </a:rPr>
              <a:t>Not Me</a:t>
            </a:r>
          </a:p>
        </p:txBody>
      </p:sp>
      <p:sp>
        <p:nvSpPr>
          <p:cNvPr id="22" name="Snip Single Corner Rectangle 21">
            <a:extLst>
              <a:ext uri="{FF2B5EF4-FFF2-40B4-BE49-F238E27FC236}">
                <a16:creationId xmlns:a16="http://schemas.microsoft.com/office/drawing/2014/main" id="{A55FE1D0-A96B-21BD-381C-FA11E0B146A1}"/>
              </a:ext>
            </a:extLst>
          </p:cNvPr>
          <p:cNvSpPr/>
          <p:nvPr/>
        </p:nvSpPr>
        <p:spPr>
          <a:xfrm>
            <a:off x="7301368" y="5915646"/>
            <a:ext cx="1728192" cy="864096"/>
          </a:xfrm>
          <a:prstGeom prst="snip1Rect">
            <a:avLst/>
          </a:prstGeom>
          <a:noFill/>
          <a:ln w="76200">
            <a:solidFill>
              <a:srgbClr val="FEE4AE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rgbClr val="FEE4AE"/>
                </a:solidFill>
                <a:latin typeface="Quicksand" pitchFamily="2" charset="77"/>
              </a:rPr>
              <a:t>PCAP</a:t>
            </a:r>
          </a:p>
        </p:txBody>
      </p:sp>
      <p:sp>
        <p:nvSpPr>
          <p:cNvPr id="23" name="Snip Single Corner Rectangle 22">
            <a:extLst>
              <a:ext uri="{FF2B5EF4-FFF2-40B4-BE49-F238E27FC236}">
                <a16:creationId xmlns:a16="http://schemas.microsoft.com/office/drawing/2014/main" id="{A3C01AF3-442B-B508-0F77-E78A25136585}"/>
              </a:ext>
            </a:extLst>
          </p:cNvPr>
          <p:cNvSpPr/>
          <p:nvPr/>
        </p:nvSpPr>
        <p:spPr>
          <a:xfrm>
            <a:off x="15500771" y="5896199"/>
            <a:ext cx="1728192" cy="864096"/>
          </a:xfrm>
          <a:prstGeom prst="snip1Rect">
            <a:avLst/>
          </a:prstGeom>
          <a:noFill/>
          <a:ln w="76200">
            <a:solidFill>
              <a:srgbClr val="FEE4AE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4400" dirty="0">
                <a:solidFill>
                  <a:srgbClr val="FEE4AE"/>
                </a:solidFill>
                <a:latin typeface="Quicksand" pitchFamily="2" charset="77"/>
              </a:rPr>
              <a:t>PCAP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89F01F56-5E41-0BCB-B2C4-8F47ABB2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42" y="2308784"/>
            <a:ext cx="20531728" cy="1350819"/>
          </a:xfrm>
        </p:spPr>
        <p:txBody>
          <a:bodyPr/>
          <a:lstStyle/>
          <a:p>
            <a:r>
              <a:rPr lang="en-NL" dirty="0"/>
              <a:t>Is it Me or Not Me?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1C2C662-CA78-5E31-D062-D09BCFC4F05C}"/>
              </a:ext>
            </a:extLst>
          </p:cNvPr>
          <p:cNvSpPr/>
          <p:nvPr/>
        </p:nvSpPr>
        <p:spPr>
          <a:xfrm>
            <a:off x="2614142" y="4769768"/>
            <a:ext cx="6840760" cy="6192688"/>
          </a:xfrm>
          <a:prstGeom prst="roundRect">
            <a:avLst>
              <a:gd name="adj" fmla="val 7669"/>
            </a:avLst>
          </a:prstGeom>
          <a:noFill/>
          <a:ln w="76200">
            <a:solidFill>
              <a:srgbClr val="FECC67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4400" dirty="0">
              <a:solidFill>
                <a:srgbClr val="FECC67"/>
              </a:solidFill>
              <a:latin typeface="Quicksand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16176A-C6F2-7345-0228-07E2DF0F691A}"/>
              </a:ext>
            </a:extLst>
          </p:cNvPr>
          <p:cNvSpPr txBox="1"/>
          <p:nvPr/>
        </p:nvSpPr>
        <p:spPr>
          <a:xfrm>
            <a:off x="2974182" y="5083362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4400" dirty="0">
                <a:solidFill>
                  <a:srgbClr val="FECC67"/>
                </a:solidFill>
                <a:latin typeface="Quicksand" pitchFamily="2" charset="77"/>
              </a:rPr>
              <a:t>Me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EFD2FC3-EEA7-895F-3D39-3CD2F9E84F2E}"/>
              </a:ext>
            </a:extLst>
          </p:cNvPr>
          <p:cNvSpPr/>
          <p:nvPr/>
        </p:nvSpPr>
        <p:spPr>
          <a:xfrm>
            <a:off x="15075429" y="4773241"/>
            <a:ext cx="6840760" cy="6192688"/>
          </a:xfrm>
          <a:prstGeom prst="roundRect">
            <a:avLst>
              <a:gd name="adj" fmla="val 7669"/>
            </a:avLst>
          </a:prstGeom>
          <a:noFill/>
          <a:ln w="76200">
            <a:solidFill>
              <a:srgbClr val="FECC67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4400" dirty="0">
              <a:solidFill>
                <a:srgbClr val="FECC67"/>
              </a:solidFill>
              <a:latin typeface="Quicksand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CC7355-40DE-DCAA-A6FE-3D92F4CB36D1}"/>
              </a:ext>
            </a:extLst>
          </p:cNvPr>
          <p:cNvSpPr txBox="1"/>
          <p:nvPr/>
        </p:nvSpPr>
        <p:spPr>
          <a:xfrm>
            <a:off x="20616142" y="5081229"/>
            <a:ext cx="9701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4400" dirty="0">
                <a:solidFill>
                  <a:srgbClr val="FECC67"/>
                </a:solidFill>
                <a:latin typeface="Quicksand" pitchFamily="2" charset="77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818533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80014</TotalTime>
  <Words>12676</Words>
  <Application>Microsoft Macintosh PowerPoint</Application>
  <PresentationFormat>Custom</PresentationFormat>
  <Paragraphs>1168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Wingdings</vt:lpstr>
      <vt:lpstr>System Font Regular</vt:lpstr>
      <vt:lpstr>Aptos</vt:lpstr>
      <vt:lpstr>Quicksand</vt:lpstr>
      <vt:lpstr>Arial</vt:lpstr>
      <vt:lpstr>Menlo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Create a test that triggers the problem</vt:lpstr>
      <vt:lpstr>Spot the problem (pcap taken at A)</vt:lpstr>
      <vt:lpstr>Spot the problem (pcap taken at A)</vt:lpstr>
      <vt:lpstr>PowerPoint Presentation</vt:lpstr>
      <vt:lpstr>Is it Me or Not Me?</vt:lpstr>
      <vt:lpstr>It is Not Me</vt:lpstr>
      <vt:lpstr>Not the best ticket</vt:lpstr>
      <vt:lpstr>#NLNOG to the rescue!</vt:lpstr>
      <vt:lpstr>Make it easy to see the problem</vt:lpstr>
      <vt:lpstr>Make it easy to see the problem</vt:lpstr>
      <vt:lpstr>Make it easy to see the problem</vt:lpstr>
      <vt:lpstr>PowerPoint Presentation</vt:lpstr>
      <vt:lpstr>PowerPoint Presentation</vt:lpstr>
      <vt:lpstr>PowerPoint Presentation</vt:lpstr>
      <vt:lpstr>PowerPoint Presentation</vt:lpstr>
      <vt:lpstr>berthub.eu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in the route is the problem?</vt:lpstr>
      <vt:lpstr>PowerPoint Presentation</vt:lpstr>
      <vt:lpstr>77 of 685 ring nodes detected bit flipping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J. Pol</cp:lastModifiedBy>
  <cp:revision>701</cp:revision>
  <cp:lastPrinted>2024-10-17T07:57:43Z</cp:lastPrinted>
  <dcterms:created xsi:type="dcterms:W3CDTF">2020-04-14T10:06:42Z</dcterms:created>
  <dcterms:modified xsi:type="dcterms:W3CDTF">2024-10-21T10:25:10Z</dcterms:modified>
</cp:coreProperties>
</file>