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25"/>
  </p:notesMasterIdLst>
  <p:sldIdLst>
    <p:sldId id="256" r:id="rId5"/>
    <p:sldId id="257" r:id="rId6"/>
    <p:sldId id="258" r:id="rId7"/>
    <p:sldId id="27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0599" autoAdjust="0"/>
  </p:normalViewPr>
  <p:slideViewPr>
    <p:cSldViewPr snapToGrid="0">
      <p:cViewPr varScale="1">
        <p:scale>
          <a:sx n="87" d="100"/>
          <a:sy n="87" d="100"/>
        </p:scale>
        <p:origin x="15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Gilijamse" userId="147be996-6d25-4493-9d6d-c1ae766d94e2" providerId="ADAL" clId="{19F35B8C-7676-4DF9-9912-DC0365741558}"/>
    <pc:docChg chg="modSld">
      <pc:chgData name="Robin Gilijamse" userId="147be996-6d25-4493-9d6d-c1ae766d94e2" providerId="ADAL" clId="{19F35B8C-7676-4DF9-9912-DC0365741558}" dt="2024-09-29T09:56:19.850" v="50" actId="404"/>
      <pc:docMkLst>
        <pc:docMk/>
      </pc:docMkLst>
      <pc:sldChg chg="modSp mod">
        <pc:chgData name="Robin Gilijamse" userId="147be996-6d25-4493-9d6d-c1ae766d94e2" providerId="ADAL" clId="{19F35B8C-7676-4DF9-9912-DC0365741558}" dt="2024-09-29T09:56:19.850" v="50" actId="404"/>
        <pc:sldMkLst>
          <pc:docMk/>
          <pc:sldMk cId="456116448" sldId="256"/>
        </pc:sldMkLst>
        <pc:spChg chg="mod">
          <ac:chgData name="Robin Gilijamse" userId="147be996-6d25-4493-9d6d-c1ae766d94e2" providerId="ADAL" clId="{19F35B8C-7676-4DF9-9912-DC0365741558}" dt="2024-09-29T09:56:19.850" v="50" actId="404"/>
          <ac:spMkLst>
            <pc:docMk/>
            <pc:sldMk cId="456116448" sldId="256"/>
            <ac:spMk id="3" creationId="{CDDED63E-37CB-F1C6-45EE-493533FFA041}"/>
          </ac:spMkLst>
        </pc:spChg>
      </pc:sldChg>
    </pc:docChg>
  </pc:docChgLst>
  <pc:docChgLst>
    <pc:chgData name="Robin Gilijamse" userId="147be996-6d25-4493-9d6d-c1ae766d94e2" providerId="ADAL" clId="{754100C4-175A-40ED-92CE-B97E9CF1CAFD}"/>
    <pc:docChg chg="undo custSel modSld">
      <pc:chgData name="Robin Gilijamse" userId="147be996-6d25-4493-9d6d-c1ae766d94e2" providerId="ADAL" clId="{754100C4-175A-40ED-92CE-B97E9CF1CAFD}" dt="2024-10-20T19:22:31.611" v="1832" actId="20577"/>
      <pc:docMkLst>
        <pc:docMk/>
      </pc:docMkLst>
      <pc:sldChg chg="modNotesTx">
        <pc:chgData name="Robin Gilijamse" userId="147be996-6d25-4493-9d6d-c1ae766d94e2" providerId="ADAL" clId="{754100C4-175A-40ED-92CE-B97E9CF1CAFD}" dt="2024-10-20T18:43:04.877" v="10" actId="20577"/>
        <pc:sldMkLst>
          <pc:docMk/>
          <pc:sldMk cId="456116448" sldId="256"/>
        </pc:sldMkLst>
      </pc:sldChg>
      <pc:sldChg chg="modNotesTx">
        <pc:chgData name="Robin Gilijamse" userId="147be996-6d25-4493-9d6d-c1ae766d94e2" providerId="ADAL" clId="{754100C4-175A-40ED-92CE-B97E9CF1CAFD}" dt="2024-10-20T18:43:53.089" v="34" actId="20577"/>
        <pc:sldMkLst>
          <pc:docMk/>
          <pc:sldMk cId="808776482" sldId="257"/>
        </pc:sldMkLst>
      </pc:sldChg>
      <pc:sldChg chg="modNotesTx">
        <pc:chgData name="Robin Gilijamse" userId="147be996-6d25-4493-9d6d-c1ae766d94e2" providerId="ADAL" clId="{754100C4-175A-40ED-92CE-B97E9CF1CAFD}" dt="2024-10-20T18:44:53.036" v="77" actId="20577"/>
        <pc:sldMkLst>
          <pc:docMk/>
          <pc:sldMk cId="2652254883" sldId="258"/>
        </pc:sldMkLst>
      </pc:sldChg>
      <pc:sldChg chg="modNotesTx">
        <pc:chgData name="Robin Gilijamse" userId="147be996-6d25-4493-9d6d-c1ae766d94e2" providerId="ADAL" clId="{754100C4-175A-40ED-92CE-B97E9CF1CAFD}" dt="2024-10-20T18:46:02.391" v="213" actId="20577"/>
        <pc:sldMkLst>
          <pc:docMk/>
          <pc:sldMk cId="2208228792" sldId="260"/>
        </pc:sldMkLst>
      </pc:sldChg>
      <pc:sldChg chg="modSp mod modNotesTx">
        <pc:chgData name="Robin Gilijamse" userId="147be996-6d25-4493-9d6d-c1ae766d94e2" providerId="ADAL" clId="{754100C4-175A-40ED-92CE-B97E9CF1CAFD}" dt="2024-10-20T18:51:19.437" v="363" actId="207"/>
        <pc:sldMkLst>
          <pc:docMk/>
          <pc:sldMk cId="3843814037" sldId="261"/>
        </pc:sldMkLst>
        <pc:spChg chg="mod">
          <ac:chgData name="Robin Gilijamse" userId="147be996-6d25-4493-9d6d-c1ae766d94e2" providerId="ADAL" clId="{754100C4-175A-40ED-92CE-B97E9CF1CAFD}" dt="2024-10-20T18:51:19.437" v="363" actId="207"/>
          <ac:spMkLst>
            <pc:docMk/>
            <pc:sldMk cId="3843814037" sldId="261"/>
            <ac:spMk id="6" creationId="{3AE7916B-2EA4-02A0-0FCB-40DF177891A9}"/>
          </ac:spMkLst>
        </pc:spChg>
      </pc:sldChg>
      <pc:sldChg chg="delSp mod modNotesTx">
        <pc:chgData name="Robin Gilijamse" userId="147be996-6d25-4493-9d6d-c1ae766d94e2" providerId="ADAL" clId="{754100C4-175A-40ED-92CE-B97E9CF1CAFD}" dt="2024-10-20T18:59:24.744" v="420" actId="20577"/>
        <pc:sldMkLst>
          <pc:docMk/>
          <pc:sldMk cId="2164634622" sldId="262"/>
        </pc:sldMkLst>
        <pc:spChg chg="del">
          <ac:chgData name="Robin Gilijamse" userId="147be996-6d25-4493-9d6d-c1ae766d94e2" providerId="ADAL" clId="{754100C4-175A-40ED-92CE-B97E9CF1CAFD}" dt="2024-10-20T18:58:19.015" v="364" actId="478"/>
          <ac:spMkLst>
            <pc:docMk/>
            <pc:sldMk cId="2164634622" sldId="262"/>
            <ac:spMk id="7" creationId="{7BC282DE-EA27-93FC-6E42-8E1E90797057}"/>
          </ac:spMkLst>
        </pc:spChg>
      </pc:sldChg>
      <pc:sldChg chg="modNotesTx">
        <pc:chgData name="Robin Gilijamse" userId="147be996-6d25-4493-9d6d-c1ae766d94e2" providerId="ADAL" clId="{754100C4-175A-40ED-92CE-B97E9CF1CAFD}" dt="2024-10-20T19:01:10.020" v="535" actId="20577"/>
        <pc:sldMkLst>
          <pc:docMk/>
          <pc:sldMk cId="2051223696" sldId="263"/>
        </pc:sldMkLst>
      </pc:sldChg>
      <pc:sldChg chg="modNotesTx">
        <pc:chgData name="Robin Gilijamse" userId="147be996-6d25-4493-9d6d-c1ae766d94e2" providerId="ADAL" clId="{754100C4-175A-40ED-92CE-B97E9CF1CAFD}" dt="2024-10-20T19:01:50.431" v="671" actId="20577"/>
        <pc:sldMkLst>
          <pc:docMk/>
          <pc:sldMk cId="4197657043" sldId="264"/>
        </pc:sldMkLst>
      </pc:sldChg>
      <pc:sldChg chg="modNotesTx">
        <pc:chgData name="Robin Gilijamse" userId="147be996-6d25-4493-9d6d-c1ae766d94e2" providerId="ADAL" clId="{754100C4-175A-40ED-92CE-B97E9CF1CAFD}" dt="2024-10-20T19:02:26.955" v="765" actId="313"/>
        <pc:sldMkLst>
          <pc:docMk/>
          <pc:sldMk cId="1041423211" sldId="265"/>
        </pc:sldMkLst>
      </pc:sldChg>
      <pc:sldChg chg="modNotesTx">
        <pc:chgData name="Robin Gilijamse" userId="147be996-6d25-4493-9d6d-c1ae766d94e2" providerId="ADAL" clId="{754100C4-175A-40ED-92CE-B97E9CF1CAFD}" dt="2024-10-20T19:04:14.059" v="892" actId="20577"/>
        <pc:sldMkLst>
          <pc:docMk/>
          <pc:sldMk cId="2792105998" sldId="266"/>
        </pc:sldMkLst>
      </pc:sldChg>
      <pc:sldChg chg="modSp mod modNotesTx">
        <pc:chgData name="Robin Gilijamse" userId="147be996-6d25-4493-9d6d-c1ae766d94e2" providerId="ADAL" clId="{754100C4-175A-40ED-92CE-B97E9CF1CAFD}" dt="2024-10-20T19:05:23.021" v="940" actId="1440"/>
        <pc:sldMkLst>
          <pc:docMk/>
          <pc:sldMk cId="840831291" sldId="267"/>
        </pc:sldMkLst>
        <pc:picChg chg="mod">
          <ac:chgData name="Robin Gilijamse" userId="147be996-6d25-4493-9d6d-c1ae766d94e2" providerId="ADAL" clId="{754100C4-175A-40ED-92CE-B97E9CF1CAFD}" dt="2024-10-20T19:05:23.021" v="940" actId="1440"/>
          <ac:picMkLst>
            <pc:docMk/>
            <pc:sldMk cId="840831291" sldId="267"/>
            <ac:picMk id="5" creationId="{9789E82F-CC28-A01D-E521-1198C77B2E0D}"/>
          </ac:picMkLst>
        </pc:picChg>
      </pc:sldChg>
      <pc:sldChg chg="modNotesTx">
        <pc:chgData name="Robin Gilijamse" userId="147be996-6d25-4493-9d6d-c1ae766d94e2" providerId="ADAL" clId="{754100C4-175A-40ED-92CE-B97E9CF1CAFD}" dt="2024-10-20T19:19:01.916" v="1632" actId="20577"/>
        <pc:sldMkLst>
          <pc:docMk/>
          <pc:sldMk cId="14775902" sldId="268"/>
        </pc:sldMkLst>
      </pc:sldChg>
      <pc:sldChg chg="modNotesTx">
        <pc:chgData name="Robin Gilijamse" userId="147be996-6d25-4493-9d6d-c1ae766d94e2" providerId="ADAL" clId="{754100C4-175A-40ED-92CE-B97E9CF1CAFD}" dt="2024-10-20T19:07:36.337" v="1008" actId="20577"/>
        <pc:sldMkLst>
          <pc:docMk/>
          <pc:sldMk cId="2195663235" sldId="269"/>
        </pc:sldMkLst>
      </pc:sldChg>
      <pc:sldChg chg="modNotesTx">
        <pc:chgData name="Robin Gilijamse" userId="147be996-6d25-4493-9d6d-c1ae766d94e2" providerId="ADAL" clId="{754100C4-175A-40ED-92CE-B97E9CF1CAFD}" dt="2024-10-20T19:09:19.667" v="1134" actId="20577"/>
        <pc:sldMkLst>
          <pc:docMk/>
          <pc:sldMk cId="3134689126" sldId="270"/>
        </pc:sldMkLst>
      </pc:sldChg>
      <pc:sldChg chg="modNotesTx">
        <pc:chgData name="Robin Gilijamse" userId="147be996-6d25-4493-9d6d-c1ae766d94e2" providerId="ADAL" clId="{754100C4-175A-40ED-92CE-B97E9CF1CAFD}" dt="2024-10-20T19:22:31.611" v="1832" actId="20577"/>
        <pc:sldMkLst>
          <pc:docMk/>
          <pc:sldMk cId="1147166753" sldId="271"/>
        </pc:sldMkLst>
      </pc:sldChg>
      <pc:sldChg chg="modNotesTx">
        <pc:chgData name="Robin Gilijamse" userId="147be996-6d25-4493-9d6d-c1ae766d94e2" providerId="ADAL" clId="{754100C4-175A-40ED-92CE-B97E9CF1CAFD}" dt="2024-10-20T19:10:59.702" v="1210" actId="20577"/>
        <pc:sldMkLst>
          <pc:docMk/>
          <pc:sldMk cId="3259254514" sldId="272"/>
        </pc:sldMkLst>
      </pc:sldChg>
      <pc:sldChg chg="modNotesTx">
        <pc:chgData name="Robin Gilijamse" userId="147be996-6d25-4493-9d6d-c1ae766d94e2" providerId="ADAL" clId="{754100C4-175A-40ED-92CE-B97E9CF1CAFD}" dt="2024-10-20T19:12:46.772" v="1356" actId="20577"/>
        <pc:sldMkLst>
          <pc:docMk/>
          <pc:sldMk cId="1505710215" sldId="273"/>
        </pc:sldMkLst>
      </pc:sldChg>
      <pc:sldChg chg="modNotesTx">
        <pc:chgData name="Robin Gilijamse" userId="147be996-6d25-4493-9d6d-c1ae766d94e2" providerId="ADAL" clId="{754100C4-175A-40ED-92CE-B97E9CF1CAFD}" dt="2024-10-20T19:14:27.511" v="1524" actId="20577"/>
        <pc:sldMkLst>
          <pc:docMk/>
          <pc:sldMk cId="3244352065" sldId="275"/>
        </pc:sldMkLst>
      </pc:sldChg>
      <pc:sldChg chg="modNotesTx">
        <pc:chgData name="Robin Gilijamse" userId="147be996-6d25-4493-9d6d-c1ae766d94e2" providerId="ADAL" clId="{754100C4-175A-40ED-92CE-B97E9CF1CAFD}" dt="2024-10-20T19:13:25.890" v="1460" actId="20577"/>
        <pc:sldMkLst>
          <pc:docMk/>
          <pc:sldMk cId="1234680814" sldId="276"/>
        </pc:sldMkLst>
      </pc:sldChg>
      <pc:sldChg chg="modNotesTx">
        <pc:chgData name="Robin Gilijamse" userId="147be996-6d25-4493-9d6d-c1ae766d94e2" providerId="ADAL" clId="{754100C4-175A-40ED-92CE-B97E9CF1CAFD}" dt="2024-10-20T18:45:29.360" v="145" actId="20577"/>
        <pc:sldMkLst>
          <pc:docMk/>
          <pc:sldMk cId="1230836137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350A-9FFA-453B-98AE-BE25DE86C592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622AD-DD64-4125-9A0C-A9C4138672E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70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1. </a:t>
            </a:r>
          </a:p>
          <a:p>
            <a:r>
              <a:rPr lang="nl-NL" dirty="0"/>
              <a:t>Day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78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10.</a:t>
            </a:r>
          </a:p>
          <a:p>
            <a:r>
              <a:rPr lang="nl-NL" dirty="0"/>
              <a:t>Solution: </a:t>
            </a:r>
            <a:r>
              <a:rPr lang="nl-NL" dirty="0" err="1"/>
              <a:t>humans</a:t>
            </a:r>
            <a:r>
              <a:rPr lang="nl-NL" dirty="0"/>
              <a:t> must </a:t>
            </a:r>
            <a:r>
              <a:rPr lang="nl-NL" dirty="0" err="1"/>
              <a:t>pay</a:t>
            </a:r>
            <a:r>
              <a:rPr lang="nl-NL" dirty="0"/>
              <a:t> more attention.</a:t>
            </a:r>
          </a:p>
          <a:p>
            <a:r>
              <a:rPr lang="nl-NL" dirty="0"/>
              <a:t>Ref: Tesla ‘</a:t>
            </a:r>
            <a:r>
              <a:rPr lang="nl-NL" dirty="0" err="1"/>
              <a:t>self</a:t>
            </a:r>
            <a:r>
              <a:rPr lang="nl-NL" dirty="0"/>
              <a:t> </a:t>
            </a:r>
            <a:r>
              <a:rPr lang="nl-NL" dirty="0" err="1"/>
              <a:t>driving</a:t>
            </a:r>
            <a:r>
              <a:rPr lang="nl-NL" dirty="0"/>
              <a:t>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43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11. | 9:00</a:t>
            </a:r>
          </a:p>
          <a:p>
            <a:r>
              <a:rPr lang="nl-NL" dirty="0" err="1"/>
              <a:t>Autothrottle</a:t>
            </a:r>
            <a:r>
              <a:rPr lang="nl-NL" dirty="0"/>
              <a:t> = </a:t>
            </a:r>
            <a:r>
              <a:rPr lang="nl-NL" dirty="0" err="1"/>
              <a:t>simple</a:t>
            </a:r>
            <a:r>
              <a:rPr lang="nl-NL" dirty="0"/>
              <a:t> </a:t>
            </a:r>
            <a:r>
              <a:rPr lang="nl-NL" dirty="0" err="1"/>
              <a:t>automation</a:t>
            </a:r>
            <a:endParaRPr lang="nl-NL" dirty="0"/>
          </a:p>
          <a:p>
            <a:r>
              <a:rPr lang="nl-NL" dirty="0" err="1"/>
              <a:t>Visible</a:t>
            </a:r>
            <a:r>
              <a:rPr lang="nl-NL" dirty="0"/>
              <a:t> feedback</a:t>
            </a:r>
          </a:p>
          <a:p>
            <a:r>
              <a:rPr lang="nl-NL" dirty="0"/>
              <a:t>Proven, </a:t>
            </a:r>
            <a:r>
              <a:rPr lang="nl-NL" dirty="0" err="1"/>
              <a:t>reliable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14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12.</a:t>
            </a:r>
          </a:p>
          <a:p>
            <a:r>
              <a:rPr lang="nl-NL" dirty="0"/>
              <a:t>Second concept.</a:t>
            </a:r>
          </a:p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reliable</a:t>
            </a:r>
            <a:r>
              <a:rPr lang="nl-NL" dirty="0"/>
              <a:t>, </a:t>
            </a:r>
            <a:r>
              <a:rPr lang="nl-NL" dirty="0" err="1"/>
              <a:t>you</a:t>
            </a:r>
            <a:r>
              <a:rPr lang="nl-NL" dirty="0"/>
              <a:t> stop </a:t>
            </a:r>
            <a:r>
              <a:rPr lang="nl-NL" dirty="0" err="1"/>
              <a:t>paying</a:t>
            </a:r>
            <a:r>
              <a:rPr lang="nl-NL" dirty="0"/>
              <a:t>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6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13. | 11:00</a:t>
            </a:r>
          </a:p>
          <a:p>
            <a:r>
              <a:rPr lang="nl-NL" dirty="0"/>
              <a:t>One of </a:t>
            </a:r>
            <a:r>
              <a:rPr lang="nl-NL" dirty="0" err="1"/>
              <a:t>the</a:t>
            </a:r>
            <a:r>
              <a:rPr lang="nl-NL" dirty="0"/>
              <a:t> levers </a:t>
            </a:r>
            <a:r>
              <a:rPr lang="nl-NL" dirty="0" err="1"/>
              <a:t>got</a:t>
            </a:r>
            <a:r>
              <a:rPr lang="nl-NL" dirty="0"/>
              <a:t> </a:t>
            </a:r>
            <a:r>
              <a:rPr lang="nl-NL" dirty="0" err="1"/>
              <a:t>stuck</a:t>
            </a:r>
            <a:r>
              <a:rPr lang="nl-NL" dirty="0"/>
              <a:t> -&gt; </a:t>
            </a:r>
            <a:r>
              <a:rPr lang="nl-NL" dirty="0" err="1"/>
              <a:t>assymmetric</a:t>
            </a:r>
            <a:r>
              <a:rPr lang="nl-NL" dirty="0"/>
              <a:t> power</a:t>
            </a:r>
          </a:p>
          <a:p>
            <a:r>
              <a:rPr lang="nl-NL" dirty="0"/>
              <a:t>Automation </a:t>
            </a:r>
            <a:r>
              <a:rPr lang="nl-NL" dirty="0" err="1"/>
              <a:t>compensating</a:t>
            </a:r>
            <a:endParaRPr lang="nl-NL" dirty="0"/>
          </a:p>
          <a:p>
            <a:r>
              <a:rPr lang="nl-NL" dirty="0"/>
              <a:t>..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doesn’t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395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14</a:t>
            </a:r>
          </a:p>
          <a:p>
            <a:r>
              <a:rPr lang="nl-NL" dirty="0"/>
              <a:t>Keep </a:t>
            </a:r>
            <a:r>
              <a:rPr lang="nl-NL" dirty="0" err="1"/>
              <a:t>paying</a:t>
            </a:r>
            <a:r>
              <a:rPr lang="nl-NL" dirty="0"/>
              <a:t> attention.</a:t>
            </a:r>
          </a:p>
          <a:p>
            <a:r>
              <a:rPr lang="nl-NL" dirty="0"/>
              <a:t>Minimum </a:t>
            </a:r>
            <a:r>
              <a:rPr lang="nl-NL" dirty="0" err="1"/>
              <a:t>automation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679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15. | 12:30</a:t>
            </a:r>
          </a:p>
          <a:p>
            <a:r>
              <a:rPr lang="nl-NL" dirty="0" err="1"/>
              <a:t>Third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final</a:t>
            </a:r>
            <a:endParaRPr lang="nl-NL" dirty="0"/>
          </a:p>
          <a:p>
            <a:r>
              <a:rPr lang="nl-NL" dirty="0"/>
              <a:t>Computer </a:t>
            </a:r>
            <a:r>
              <a:rPr lang="nl-NL" dirty="0" err="1"/>
              <a:t>says</a:t>
            </a:r>
            <a:r>
              <a:rPr lang="nl-NL" dirty="0"/>
              <a:t> no.</a:t>
            </a:r>
          </a:p>
          <a:p>
            <a:r>
              <a:rPr lang="nl-NL" dirty="0"/>
              <a:t>Ref: benefits </a:t>
            </a:r>
            <a:r>
              <a:rPr lang="nl-NL" dirty="0" err="1"/>
              <a:t>scandal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218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16.</a:t>
            </a:r>
          </a:p>
          <a:p>
            <a:r>
              <a:rPr lang="nl-NL" dirty="0"/>
              <a:t>The event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field, 1972</a:t>
            </a:r>
          </a:p>
          <a:p>
            <a:r>
              <a:rPr lang="nl-NL" dirty="0" err="1"/>
              <a:t>Simplest</a:t>
            </a:r>
            <a:r>
              <a:rPr lang="nl-NL" dirty="0"/>
              <a:t> </a:t>
            </a:r>
            <a:r>
              <a:rPr lang="nl-NL" dirty="0" err="1"/>
              <a:t>automation</a:t>
            </a:r>
            <a:r>
              <a:rPr lang="nl-NL" dirty="0"/>
              <a:t> system: autopilot </a:t>
            </a:r>
            <a:r>
              <a:rPr lang="nl-NL" dirty="0" err="1"/>
              <a:t>maintains</a:t>
            </a:r>
            <a:r>
              <a:rPr lang="nl-NL" dirty="0"/>
              <a:t> </a:t>
            </a:r>
            <a:r>
              <a:rPr lang="nl-NL" dirty="0" err="1"/>
              <a:t>altitude</a:t>
            </a:r>
            <a:r>
              <a:rPr lang="nl-NL" dirty="0"/>
              <a:t>.</a:t>
            </a:r>
          </a:p>
          <a:p>
            <a:r>
              <a:rPr lang="nl-NL" dirty="0"/>
              <a:t>Autopilot </a:t>
            </a:r>
            <a:r>
              <a:rPr lang="nl-NL" dirty="0" err="1"/>
              <a:t>disabled</a:t>
            </a:r>
            <a:r>
              <a:rPr lang="nl-NL" dirty="0"/>
              <a:t>, </a:t>
            </a:r>
            <a:r>
              <a:rPr lang="nl-NL" dirty="0" err="1"/>
              <a:t>gradual</a:t>
            </a:r>
            <a:r>
              <a:rPr lang="nl-NL" dirty="0"/>
              <a:t> </a:t>
            </a:r>
            <a:r>
              <a:rPr lang="nl-NL" dirty="0" err="1"/>
              <a:t>descent</a:t>
            </a:r>
            <a:endParaRPr lang="nl-NL" dirty="0"/>
          </a:p>
          <a:p>
            <a:r>
              <a:rPr lang="nl-NL" dirty="0"/>
              <a:t>Crew </a:t>
            </a:r>
            <a:r>
              <a:rPr lang="nl-NL" dirty="0" err="1"/>
              <a:t>debated</a:t>
            </a:r>
            <a:r>
              <a:rPr lang="nl-NL" dirty="0"/>
              <a:t> </a:t>
            </a:r>
            <a:r>
              <a:rPr lang="nl-NL" dirty="0" err="1"/>
              <a:t>altitude</a:t>
            </a:r>
            <a:r>
              <a:rPr lang="nl-NL" dirty="0"/>
              <a:t> indicator (autopilot </a:t>
            </a:r>
            <a:r>
              <a:rPr lang="nl-NL" dirty="0" err="1"/>
              <a:t>maintains</a:t>
            </a:r>
            <a:r>
              <a:rPr lang="nl-NL" dirty="0"/>
              <a:t> </a:t>
            </a:r>
            <a:r>
              <a:rPr lang="nl-NL" dirty="0" err="1"/>
              <a:t>altitude</a:t>
            </a:r>
            <a:r>
              <a:rPr lang="nl-NL" dirty="0"/>
              <a:t>, right?)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5531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17.</a:t>
            </a:r>
          </a:p>
          <a:p>
            <a:endParaRPr lang="nl-NL" dirty="0"/>
          </a:p>
          <a:p>
            <a:r>
              <a:rPr lang="nl-NL" dirty="0"/>
              <a:t>Or </a:t>
            </a:r>
            <a:r>
              <a:rPr lang="nl-NL" dirty="0" err="1"/>
              <a:t>not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933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18. | 14:00</a:t>
            </a:r>
          </a:p>
          <a:p>
            <a:r>
              <a:rPr lang="nl-NL" dirty="0" err="1"/>
              <a:t>Trained</a:t>
            </a:r>
            <a:r>
              <a:rPr lang="nl-NL" dirty="0"/>
              <a:t> operators</a:t>
            </a:r>
          </a:p>
          <a:p>
            <a:r>
              <a:rPr lang="nl-NL" dirty="0"/>
              <a:t> 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system</a:t>
            </a:r>
          </a:p>
          <a:p>
            <a:r>
              <a:rPr lang="nl-NL" dirty="0"/>
              <a:t> 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automation</a:t>
            </a:r>
            <a:r>
              <a:rPr lang="nl-NL" dirty="0"/>
              <a:t>.</a:t>
            </a:r>
          </a:p>
          <a:p>
            <a:r>
              <a:rPr lang="nl-NL" dirty="0"/>
              <a:t>CRM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590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19.</a:t>
            </a:r>
          </a:p>
          <a:p>
            <a:r>
              <a:rPr lang="nl-NL" dirty="0"/>
              <a:t>AI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have </a:t>
            </a:r>
            <a:r>
              <a:rPr lang="nl-NL" dirty="0" err="1"/>
              <a:t>pulled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off</a:t>
            </a:r>
          </a:p>
          <a:p>
            <a:r>
              <a:rPr lang="nl-NL" dirty="0"/>
              <a:t>(Hudson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classified</a:t>
            </a:r>
            <a:r>
              <a:rPr lang="nl-NL" dirty="0"/>
              <a:t> as </a:t>
            </a:r>
            <a:r>
              <a:rPr lang="nl-NL" dirty="0" err="1"/>
              <a:t>airfield</a:t>
            </a:r>
            <a:r>
              <a:rPr lang="nl-NL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2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</a:t>
            </a:r>
          </a:p>
          <a:p>
            <a:r>
              <a:rPr lang="nl-NL" dirty="0" err="1"/>
              <a:t>Book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414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20. | 15:00</a:t>
            </a:r>
          </a:p>
          <a:p>
            <a:r>
              <a:rPr lang="nl-NL" dirty="0" err="1"/>
              <a:t>After</a:t>
            </a:r>
            <a:r>
              <a:rPr lang="nl-NL" dirty="0"/>
              <a:t> a </a:t>
            </a:r>
            <a:r>
              <a:rPr lang="nl-NL" dirty="0" err="1"/>
              <a:t>famous</a:t>
            </a:r>
            <a:r>
              <a:rPr lang="nl-NL" dirty="0"/>
              <a:t> Dutch slogan.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81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</a:t>
            </a:r>
          </a:p>
          <a:p>
            <a:r>
              <a:rPr lang="nl-NL" dirty="0" err="1"/>
              <a:t>Explain</a:t>
            </a:r>
            <a:r>
              <a:rPr lang="nl-NL" dirty="0"/>
              <a:t>. </a:t>
            </a:r>
            <a:r>
              <a:rPr lang="nl-NL" dirty="0" err="1"/>
              <a:t>Talking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customers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7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</a:t>
            </a:r>
          </a:p>
          <a:p>
            <a:r>
              <a:rPr lang="nl-NL" dirty="0"/>
              <a:t>As </a:t>
            </a:r>
            <a:r>
              <a:rPr lang="nl-NL" dirty="0" err="1"/>
              <a:t>our</a:t>
            </a:r>
            <a:r>
              <a:rPr lang="nl-NL" dirty="0"/>
              <a:t> teams </a:t>
            </a:r>
            <a:r>
              <a:rPr lang="nl-NL" dirty="0" err="1"/>
              <a:t>become</a:t>
            </a:r>
            <a:r>
              <a:rPr lang="nl-NL" dirty="0"/>
              <a:t> more sophisticated.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69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5. </a:t>
            </a:r>
          </a:p>
          <a:p>
            <a:r>
              <a:rPr lang="nl-NL" dirty="0"/>
              <a:t>AI = Automation. </a:t>
            </a:r>
            <a:r>
              <a:rPr lang="nl-NL" dirty="0" err="1"/>
              <a:t>Easier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write</a:t>
            </a:r>
            <a:r>
              <a:rPr lang="nl-NL" dirty="0"/>
              <a:t>, harder </a:t>
            </a:r>
            <a:r>
              <a:rPr lang="nl-NL" dirty="0" err="1"/>
              <a:t>to</a:t>
            </a:r>
            <a:r>
              <a:rPr lang="nl-NL" dirty="0"/>
              <a:t> debug.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500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6. | 5:00</a:t>
            </a:r>
          </a:p>
          <a:p>
            <a:r>
              <a:rPr lang="nl-NL" dirty="0" err="1"/>
              <a:t>Safran</a:t>
            </a:r>
            <a:r>
              <a:rPr lang="nl-NL" dirty="0"/>
              <a:t> LEAP-1B</a:t>
            </a:r>
          </a:p>
          <a:p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emitions</a:t>
            </a:r>
            <a:r>
              <a:rPr lang="nl-NL" dirty="0"/>
              <a:t>,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noise</a:t>
            </a:r>
            <a:r>
              <a:rPr lang="nl-NL" dirty="0"/>
              <a:t>.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: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fuel</a:t>
            </a:r>
            <a:r>
              <a:rPr lang="nl-NL" dirty="0"/>
              <a:t>.</a:t>
            </a:r>
          </a:p>
          <a:p>
            <a:r>
              <a:rPr lang="nl-NL" dirty="0"/>
              <a:t>Just a </a:t>
            </a:r>
            <a:r>
              <a:rPr lang="nl-NL" dirty="0" err="1"/>
              <a:t>little</a:t>
            </a:r>
            <a:r>
              <a:rPr lang="nl-NL" dirty="0"/>
              <a:t> bit </a:t>
            </a:r>
            <a:r>
              <a:rPr lang="nl-NL" dirty="0" err="1"/>
              <a:t>larger</a:t>
            </a:r>
            <a:r>
              <a:rPr lang="nl-NL" dirty="0"/>
              <a:t> &amp; </a:t>
            </a:r>
            <a:r>
              <a:rPr lang="nl-NL" dirty="0" err="1"/>
              <a:t>heavier</a:t>
            </a:r>
            <a:r>
              <a:rPr lang="nl-NL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75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7.</a:t>
            </a:r>
          </a:p>
          <a:p>
            <a:r>
              <a:rPr lang="nl-NL" dirty="0"/>
              <a:t>Control system = </a:t>
            </a:r>
            <a:r>
              <a:rPr lang="nl-NL" dirty="0" err="1"/>
              <a:t>automation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27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8. | 7:00</a:t>
            </a:r>
          </a:p>
          <a:p>
            <a:r>
              <a:rPr lang="nl-NL" dirty="0"/>
              <a:t>First concept</a:t>
            </a:r>
          </a:p>
          <a:p>
            <a:r>
              <a:rPr lang="nl-NL" dirty="0"/>
              <a:t>Automation does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.</a:t>
            </a:r>
          </a:p>
          <a:p>
            <a:r>
              <a:rPr lang="nl-NL" dirty="0"/>
              <a:t>-&gt; Operator </a:t>
            </a:r>
            <a:r>
              <a:rPr lang="nl-NL" dirty="0" err="1"/>
              <a:t>fighting</a:t>
            </a:r>
            <a:r>
              <a:rPr lang="nl-NL" dirty="0"/>
              <a:t> </a:t>
            </a:r>
            <a:r>
              <a:rPr lang="nl-NL" dirty="0" err="1"/>
              <a:t>automation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9. </a:t>
            </a:r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result</a:t>
            </a:r>
            <a:r>
              <a:rPr lang="nl-NL" dirty="0"/>
              <a:t>….</a:t>
            </a:r>
          </a:p>
          <a:p>
            <a:r>
              <a:rPr lang="nl-NL" dirty="0"/>
              <a:t>John Oliver </a:t>
            </a:r>
            <a:r>
              <a:rPr lang="nl-NL" dirty="0" err="1"/>
              <a:t>explaining</a:t>
            </a:r>
            <a:r>
              <a:rPr lang="nl-NL" dirty="0"/>
              <a:t> on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television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a </a:t>
            </a:r>
            <a:r>
              <a:rPr lang="nl-NL" dirty="0" err="1"/>
              <a:t>shitty</a:t>
            </a:r>
            <a:r>
              <a:rPr lang="nl-NL" dirty="0"/>
              <a:t> company </a:t>
            </a:r>
            <a:r>
              <a:rPr lang="nl-NL" dirty="0" err="1"/>
              <a:t>you</a:t>
            </a:r>
            <a:r>
              <a:rPr lang="nl-NL" dirty="0"/>
              <a:t>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622AD-DD64-4125-9A0C-A9C4138672E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14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10/22/24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912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31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64610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77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88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63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58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3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10/22/24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8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3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0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10/22/24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6FA2B21-3FCD-4721-B95C-427943F61125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9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61E2-7894-AAD9-2349-FC57B89C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8400" dirty="0">
                <a:solidFill>
                  <a:schemeClr val="tx2"/>
                </a:solidFill>
              </a:rPr>
              <a:t>a case against automation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ED63E-37CB-F1C6-45EE-493533FFA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1"/>
            <a:ext cx="5449479" cy="1663493"/>
          </a:xfrm>
        </p:spPr>
        <p:txBody>
          <a:bodyPr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nl-NL" sz="2400" dirty="0">
                <a:solidFill>
                  <a:schemeClr val="tx2"/>
                </a:solidFill>
              </a:rPr>
              <a:t>Robin Gilijamse</a:t>
            </a:r>
          </a:p>
          <a:p>
            <a:pPr algn="l">
              <a:spcAft>
                <a:spcPts val="600"/>
              </a:spcAft>
            </a:pPr>
            <a:r>
              <a:rPr lang="nl-NL" sz="1800" dirty="0">
                <a:solidFill>
                  <a:schemeClr val="tx2"/>
                </a:solidFill>
              </a:rPr>
              <a:t>@interestingtraffic@noc.social</a:t>
            </a:r>
          </a:p>
        </p:txBody>
      </p:sp>
      <p:pic>
        <p:nvPicPr>
          <p:cNvPr id="6" name="Graphic 5" descr="Robot with solid fill">
            <a:extLst>
              <a:ext uri="{FF2B5EF4-FFF2-40B4-BE49-F238E27FC236}">
                <a16:creationId xmlns:a16="http://schemas.microsoft.com/office/drawing/2014/main" id="{8FCDE3F9-0AAA-5701-410A-04DEFAE3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999" y="2556098"/>
            <a:ext cx="2826447" cy="2826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0EFD18B8-8315-9AAB-98C4-B16D17E0FB48}"/>
              </a:ext>
            </a:extLst>
          </p:cNvPr>
          <p:cNvSpPr/>
          <p:nvPr/>
        </p:nvSpPr>
        <p:spPr>
          <a:xfrm>
            <a:off x="4115551" y="2133599"/>
            <a:ext cx="3843027" cy="3740307"/>
          </a:xfrm>
          <a:prstGeom prst="noSmoking">
            <a:avLst>
              <a:gd name="adj" fmla="val 740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1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 shot of a car steering wheel&#10;&#10;Description automatically generated">
            <a:extLst>
              <a:ext uri="{FF2B5EF4-FFF2-40B4-BE49-F238E27FC236}">
                <a16:creationId xmlns:a16="http://schemas.microsoft.com/office/drawing/2014/main" id="{0451DEE2-A398-C5A5-BC2F-2144945A0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r="7803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448AAC-E255-EA37-7849-93C46D63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3978275"/>
          </a:xfrm>
        </p:spPr>
        <p:txBody>
          <a:bodyPr>
            <a:normAutofit/>
          </a:bodyPr>
          <a:lstStyle/>
          <a:p>
            <a:r>
              <a:rPr lang="nl-NL" sz="6000" i="1" dirty="0" err="1"/>
              <a:t>just</a:t>
            </a:r>
            <a:r>
              <a:rPr lang="nl-NL" sz="6000" i="1" dirty="0"/>
              <a:t> keep </a:t>
            </a:r>
            <a:r>
              <a:rPr lang="nl-NL" sz="6000" i="1" dirty="0" err="1"/>
              <a:t>an</a:t>
            </a:r>
            <a:r>
              <a:rPr lang="nl-NL" sz="6000" i="1" dirty="0"/>
              <a:t> eye on </a:t>
            </a:r>
            <a:r>
              <a:rPr lang="nl-NL" sz="6000" i="1" dirty="0" err="1"/>
              <a:t>the</a:t>
            </a:r>
            <a:r>
              <a:rPr lang="nl-NL" sz="6000" i="1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041423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e control panel of an airplane&#10;&#10;Description automatically generated">
            <a:extLst>
              <a:ext uri="{FF2B5EF4-FFF2-40B4-BE49-F238E27FC236}">
                <a16:creationId xmlns:a16="http://schemas.microsoft.com/office/drawing/2014/main" id="{379B4806-5FD6-5DC6-31FE-7625E1284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8607" r="1800" b="4840"/>
          <a:stretch/>
        </p:blipFill>
        <p:spPr>
          <a:xfrm>
            <a:off x="0" y="-585581"/>
            <a:ext cx="12192000" cy="74435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2EDF3-177C-0067-6C66-8FCFC302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autothrottle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BBECE-204C-0E4B-F60A-1A115C96EEBE}"/>
              </a:ext>
            </a:extLst>
          </p:cNvPr>
          <p:cNvSpPr txBox="1"/>
          <p:nvPr/>
        </p:nvSpPr>
        <p:spPr>
          <a:xfrm>
            <a:off x="0" y="6492875"/>
            <a:ext cx="1863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>
                <a:solidFill>
                  <a:schemeClr val="tx1">
                    <a:lumMod val="95000"/>
                  </a:schemeClr>
                </a:solidFill>
              </a:rPr>
              <a:t>©Olivier </a:t>
            </a:r>
            <a:r>
              <a:rPr lang="nl-NL" sz="1000" dirty="0" err="1">
                <a:solidFill>
                  <a:schemeClr val="tx1">
                    <a:lumMod val="95000"/>
                  </a:schemeClr>
                </a:solidFill>
              </a:rPr>
              <a:t>Cleynen</a:t>
            </a:r>
            <a:r>
              <a:rPr lang="nl-NL" sz="1000" dirty="0">
                <a:solidFill>
                  <a:schemeClr val="tx1">
                    <a:lumMod val="95000"/>
                  </a:schemeClr>
                </a:solidFill>
              </a:rPr>
              <a:t>, CC BY-SA 3.0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79210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F0954-67BA-2E1A-07C9-B77850ED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Automation-</a:t>
            </a:r>
            <a:r>
              <a:rPr lang="nl-NL" dirty="0" err="1">
                <a:solidFill>
                  <a:srgbClr val="FF0000"/>
                </a:solidFill>
              </a:rPr>
              <a:t>Induced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Complacency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9E82F-CC28-A01D-E521-1198C77B2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7981" y="1825625"/>
            <a:ext cx="703861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83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0D755-67C1-7EEF-4FDD-A8A28DBC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2529" y="163943"/>
            <a:ext cx="6658574" cy="65301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21" name="TextBox 820">
            <a:extLst>
              <a:ext uri="{FF2B5EF4-FFF2-40B4-BE49-F238E27FC236}">
                <a16:creationId xmlns:a16="http://schemas.microsoft.com/office/drawing/2014/main" id="{4237FE16-E627-7089-392E-0A3336381A2B}"/>
              </a:ext>
            </a:extLst>
          </p:cNvPr>
          <p:cNvSpPr txBox="1"/>
          <p:nvPr/>
        </p:nvSpPr>
        <p:spPr>
          <a:xfrm>
            <a:off x="10532377" y="6563251"/>
            <a:ext cx="155378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</a:schemeClr>
                </a:solidFill>
              </a:rPr>
              <a:t>Map by Isochrone, CC BY-SA 4.0</a:t>
            </a:r>
            <a:endParaRPr lang="nl-NL" sz="7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6FD6-DB27-18CB-170E-7B7D8615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i="1" dirty="0" err="1"/>
              <a:t>what</a:t>
            </a:r>
            <a:r>
              <a:rPr lang="nl-NL" sz="4800" i="1" dirty="0"/>
              <a:t> </a:t>
            </a:r>
            <a:r>
              <a:rPr lang="nl-NL" sz="4800" i="1" dirty="0" err="1"/>
              <a:t>if</a:t>
            </a:r>
            <a:r>
              <a:rPr lang="nl-NL" sz="4800" i="1" dirty="0"/>
              <a:t> we keep a human in </a:t>
            </a:r>
            <a:r>
              <a:rPr lang="nl-NL" sz="4800" i="1" dirty="0" err="1"/>
              <a:t>the</a:t>
            </a:r>
            <a:r>
              <a:rPr lang="nl-NL" sz="4800" i="1" dirty="0"/>
              <a:t> loop?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33CC3-AE68-66E2-6912-12D929C6050C}"/>
              </a:ext>
            </a:extLst>
          </p:cNvPr>
          <p:cNvSpPr txBox="1"/>
          <p:nvPr/>
        </p:nvSpPr>
        <p:spPr>
          <a:xfrm>
            <a:off x="2041967" y="5296379"/>
            <a:ext cx="8460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Endsley, MR &amp; Jones, DG 2012, ‘SA demons: the enemies of situational awareness’</a:t>
            </a:r>
            <a:endParaRPr lang="nl-NL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19256B-7B64-D910-35B8-689741E56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986" y="1842453"/>
            <a:ext cx="8812028" cy="34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C39B-9AD1-AE56-A8AD-C350D8BB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Automation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BD03B-1090-6458-0A95-653D04FA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096"/>
          <a:stretch/>
        </p:blipFill>
        <p:spPr>
          <a:xfrm>
            <a:off x="4105518" y="1264920"/>
            <a:ext cx="7376202" cy="522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B3A43-46E1-942C-8535-E3AAC701950B}"/>
              </a:ext>
            </a:extLst>
          </p:cNvPr>
          <p:cNvSpPr txBox="1"/>
          <p:nvPr/>
        </p:nvSpPr>
        <p:spPr>
          <a:xfrm>
            <a:off x="1049113" y="5846544"/>
            <a:ext cx="3872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Wickens</a:t>
            </a:r>
            <a:r>
              <a:rPr lang="en-US" sz="1200" b="0" i="0" dirty="0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, CD, Clegg, BA, </a:t>
            </a:r>
            <a:r>
              <a:rPr lang="en-US" sz="1200" b="0" i="0" dirty="0" err="1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Vieane</a:t>
            </a:r>
            <a:r>
              <a:rPr lang="en-US" sz="1200" b="0" i="0" dirty="0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, AZ, &amp; </a:t>
            </a:r>
            <a:r>
              <a:rPr lang="en-US" sz="1200" b="0" i="0" dirty="0" err="1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Sebok</a:t>
            </a:r>
            <a:r>
              <a:rPr lang="en-US" sz="1200" b="0" i="0" dirty="0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, AL 2015,</a:t>
            </a:r>
          </a:p>
          <a:p>
            <a:r>
              <a:rPr lang="en-US" sz="1200" b="0" i="0" dirty="0">
                <a:solidFill>
                  <a:schemeClr val="tx1">
                    <a:lumMod val="65000"/>
                  </a:schemeClr>
                </a:solidFill>
                <a:effectLst/>
                <a:latin typeface="TimesNewRomanPSMT"/>
              </a:rPr>
              <a:t>‘Complacency and automation bias in the use of imperfect automation’, Human Factors, vol. 57, no. 5, pp. 728-739.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134689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D170-83D4-0F88-6DB6-7EB6F1E3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A newspaper with a plane landing on the runway&#10;&#10;Description automatically generated">
            <a:extLst>
              <a:ext uri="{FF2B5EF4-FFF2-40B4-BE49-F238E27FC236}">
                <a16:creationId xmlns:a16="http://schemas.microsoft.com/office/drawing/2014/main" id="{17AE1C5A-7ECE-3D2A-3794-BB061874B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93"/>
            <a:ext cx="12192000" cy="9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6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EE06-41B4-506B-C3A9-ADC6EEB6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3" descr="A robot standing on a group of people&#10;&#10;Description automatically generated">
            <a:extLst>
              <a:ext uri="{FF2B5EF4-FFF2-40B4-BE49-F238E27FC236}">
                <a16:creationId xmlns:a16="http://schemas.microsoft.com/office/drawing/2014/main" id="{D818D9DC-B513-1149-282A-68591F8DB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circle with a white infinity symbol&#10;&#10;Description automatically generated">
            <a:extLst>
              <a:ext uri="{FF2B5EF4-FFF2-40B4-BE49-F238E27FC236}">
                <a16:creationId xmlns:a16="http://schemas.microsoft.com/office/drawing/2014/main" id="{A35B54A7-0683-1846-6BEE-EB4F2064F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85DC4-9E0A-1936-1491-9E492D84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5216510"/>
            <a:ext cx="9144000" cy="16414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50571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irplane in the water&#10;&#10;Description automatically generated">
            <a:extLst>
              <a:ext uri="{FF2B5EF4-FFF2-40B4-BE49-F238E27FC236}">
                <a16:creationId xmlns:a16="http://schemas.microsoft.com/office/drawing/2014/main" id="{11D9D2E1-D84C-CC85-84C2-B4F2FFF90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33788" r="28001" b="29683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85DC4-9E0A-1936-1491-9E492D84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16510"/>
            <a:ext cx="9144000" cy="16414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8000" spc="-3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Don’t undervalue the human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9AF3F-5130-9F31-1E58-016AC3028AA8}"/>
              </a:ext>
            </a:extLst>
          </p:cNvPr>
          <p:cNvSpPr txBox="1"/>
          <p:nvPr/>
        </p:nvSpPr>
        <p:spPr>
          <a:xfrm>
            <a:off x="8120063" y="-369332"/>
            <a:ext cx="3910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© Steven Day—AP/REX/Shutterstock.com</a:t>
            </a:r>
            <a:endParaRPr lang="nl-NL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9A948-8DA3-C008-A0DE-9A11BEA45BF6}"/>
              </a:ext>
            </a:extLst>
          </p:cNvPr>
          <p:cNvSpPr txBox="1"/>
          <p:nvPr/>
        </p:nvSpPr>
        <p:spPr>
          <a:xfrm>
            <a:off x="9933272" y="6488668"/>
            <a:ext cx="209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© Greg L – CC BY 2.0</a:t>
            </a:r>
          </a:p>
        </p:txBody>
      </p:sp>
    </p:spTree>
    <p:extLst>
      <p:ext uri="{BB962C8B-B14F-4D97-AF65-F5344CB8AC3E}">
        <p14:creationId xmlns:p14="http://schemas.microsoft.com/office/powerpoint/2010/main" val="123468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FC7E25-A2CA-B539-0AA0-F09FE0AF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644" y="866775"/>
            <a:ext cx="9028319" cy="2491254"/>
          </a:xfrm>
        </p:spPr>
        <p:txBody>
          <a:bodyPr/>
          <a:lstStyle/>
          <a:p>
            <a:r>
              <a:rPr lang="en-US" dirty="0"/>
              <a:t>My definition of an expert in any field is a person who knows enough about what's really going on to be scared.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89668F-5257-8770-5F59-3D9E0824525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/>
          <a:p>
            <a:r>
              <a:rPr lang="nl-NL" sz="2400" dirty="0"/>
              <a:t>P. J. </a:t>
            </a:r>
            <a:r>
              <a:rPr lang="nl-NL" sz="2400" dirty="0" err="1"/>
              <a:t>Plauger</a:t>
            </a:r>
            <a:r>
              <a:rPr lang="nl-NL" sz="2400" dirty="0"/>
              <a:t>, </a:t>
            </a:r>
            <a:r>
              <a:rPr lang="nl-NL" sz="2400" i="1" dirty="0"/>
              <a:t>Computer Language, </a:t>
            </a:r>
            <a:r>
              <a:rPr lang="nl-NL" sz="2400" i="1" dirty="0" err="1"/>
              <a:t>March</a:t>
            </a:r>
            <a:r>
              <a:rPr lang="nl-NL" sz="2400" i="1" dirty="0"/>
              <a:t> 1983</a:t>
            </a:r>
          </a:p>
        </p:txBody>
      </p:sp>
    </p:spTree>
    <p:extLst>
      <p:ext uri="{BB962C8B-B14F-4D97-AF65-F5344CB8AC3E}">
        <p14:creationId xmlns:p14="http://schemas.microsoft.com/office/powerpoint/2010/main" val="808776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8E45-0CCB-BB1D-2102-A0DC6733E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5" descr="A blue and white floral frame&#10;&#10;Description automatically generated">
            <a:extLst>
              <a:ext uri="{FF2B5EF4-FFF2-40B4-BE49-F238E27FC236}">
                <a16:creationId xmlns:a16="http://schemas.microsoft.com/office/drawing/2014/main" id="{D9A1CE09-4917-C714-391C-AA55BE8CA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6" y="1220893"/>
            <a:ext cx="4416213" cy="441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Left">
              <a:rot lat="0" lon="0" rev="0"/>
            </a:camera>
            <a:lightRig rig="chilly" dir="t"/>
          </a:scene3d>
          <a:sp3d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35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78A267-9219-CDED-1C32-7C43567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automation</a:t>
            </a:r>
            <a:r>
              <a:rPr lang="nl-NL" dirty="0"/>
              <a:t> </a:t>
            </a:r>
            <a:r>
              <a:rPr lang="nl-NL" dirty="0" err="1"/>
              <a:t>maturity</a:t>
            </a:r>
            <a:endParaRPr lang="nl-N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8F885-CCB5-E3BA-94B2-55C43BFD486B}"/>
              </a:ext>
            </a:extLst>
          </p:cNvPr>
          <p:cNvSpPr/>
          <p:nvPr/>
        </p:nvSpPr>
        <p:spPr>
          <a:xfrm>
            <a:off x="1284872" y="4745736"/>
            <a:ext cx="1746504" cy="995680"/>
          </a:xfrm>
          <a:prstGeom prst="roundRect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cap="all" dirty="0"/>
              <a:t>Manual </a:t>
            </a:r>
            <a:r>
              <a:rPr lang="nl-NL" sz="1600" cap="all" dirty="0" err="1"/>
              <a:t>work</a:t>
            </a:r>
            <a:endParaRPr lang="nl-NL" sz="1600" cap="al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47509B-8A25-558D-D36F-097D48CD8342}"/>
              </a:ext>
            </a:extLst>
          </p:cNvPr>
          <p:cNvSpPr/>
          <p:nvPr/>
        </p:nvSpPr>
        <p:spPr>
          <a:xfrm>
            <a:off x="3343380" y="4050792"/>
            <a:ext cx="1746504" cy="169062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cap="all" dirty="0"/>
              <a:t>Scripting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22334A-E320-A50E-4FE4-E526CD32C51F}"/>
              </a:ext>
            </a:extLst>
          </p:cNvPr>
          <p:cNvSpPr/>
          <p:nvPr/>
        </p:nvSpPr>
        <p:spPr>
          <a:xfrm>
            <a:off x="5401888" y="3300984"/>
            <a:ext cx="1746504" cy="24404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cap="all" dirty="0"/>
              <a:t>Shared tools and processes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2AE757-BC74-7B48-B757-431EB5209F88}"/>
              </a:ext>
            </a:extLst>
          </p:cNvPr>
          <p:cNvSpPr/>
          <p:nvPr/>
        </p:nvSpPr>
        <p:spPr>
          <a:xfrm>
            <a:off x="7460396" y="2660904"/>
            <a:ext cx="1746504" cy="30805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cap="all" dirty="0"/>
              <a:t>Infra as Code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4EABFC-F95D-5DB2-BB6C-6B8671C8C9CE}"/>
              </a:ext>
            </a:extLst>
          </p:cNvPr>
          <p:cNvSpPr/>
          <p:nvPr/>
        </p:nvSpPr>
        <p:spPr>
          <a:xfrm>
            <a:off x="9518904" y="1855216"/>
            <a:ext cx="1746504" cy="3921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cap="all" dirty="0"/>
              <a:t>Autonomous systems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6CA7A2-6273-5C14-637F-7C89936B621F}"/>
              </a:ext>
            </a:extLst>
          </p:cNvPr>
          <p:cNvSpPr/>
          <p:nvPr/>
        </p:nvSpPr>
        <p:spPr>
          <a:xfrm>
            <a:off x="1847228" y="4434840"/>
            <a:ext cx="621792" cy="621792"/>
          </a:xfrm>
          <a:prstGeom prst="ellipse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sz="3600" dirty="0"/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BDB011-710E-661C-17D1-7F27B4B38DDC}"/>
              </a:ext>
            </a:extLst>
          </p:cNvPr>
          <p:cNvSpPr/>
          <p:nvPr/>
        </p:nvSpPr>
        <p:spPr>
          <a:xfrm>
            <a:off x="3905736" y="3739896"/>
            <a:ext cx="621792" cy="6217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sz="36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3F219D-2043-6F61-E692-149815CD9304}"/>
              </a:ext>
            </a:extLst>
          </p:cNvPr>
          <p:cNvSpPr/>
          <p:nvPr/>
        </p:nvSpPr>
        <p:spPr>
          <a:xfrm>
            <a:off x="5964244" y="2990088"/>
            <a:ext cx="621792" cy="6217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sz="36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BEE488-E6E0-9988-E685-D9CDFBD6A8F2}"/>
              </a:ext>
            </a:extLst>
          </p:cNvPr>
          <p:cNvSpPr/>
          <p:nvPr/>
        </p:nvSpPr>
        <p:spPr>
          <a:xfrm>
            <a:off x="8022752" y="2350008"/>
            <a:ext cx="621792" cy="6217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sz="36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D74259-E58C-4965-5515-598F3543AAC0}"/>
              </a:ext>
            </a:extLst>
          </p:cNvPr>
          <p:cNvSpPr/>
          <p:nvPr/>
        </p:nvSpPr>
        <p:spPr>
          <a:xfrm>
            <a:off x="10081260" y="1544320"/>
            <a:ext cx="621792" cy="6217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5225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BA24-A623-1A58-2306-9F51007E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 err="1"/>
              <a:t>removing</a:t>
            </a:r>
            <a:r>
              <a:rPr lang="nl-NL" i="1" dirty="0"/>
              <a:t> human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DEEF7-3949-B707-533E-19A85A567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7002" y="2412365"/>
            <a:ext cx="13926135" cy="61959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CABDB6-3706-D3FA-0E22-3321EE0EE850}"/>
              </a:ext>
            </a:extLst>
          </p:cNvPr>
          <p:cNvCxnSpPr/>
          <p:nvPr/>
        </p:nvCxnSpPr>
        <p:spPr>
          <a:xfrm>
            <a:off x="7312185" y="1891256"/>
            <a:ext cx="0" cy="4359058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F4F46A-E4AA-3EF9-994C-5FDD79E0891D}"/>
              </a:ext>
            </a:extLst>
          </p:cNvPr>
          <p:cNvCxnSpPr/>
          <p:nvPr/>
        </p:nvCxnSpPr>
        <p:spPr>
          <a:xfrm flipH="1">
            <a:off x="3304557" y="2373280"/>
            <a:ext cx="37362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304214-1C8C-7A01-4D12-39141604D4A6}"/>
              </a:ext>
            </a:extLst>
          </p:cNvPr>
          <p:cNvSpPr txBox="1"/>
          <p:nvPr/>
        </p:nvSpPr>
        <p:spPr>
          <a:xfrm>
            <a:off x="4243591" y="2045669"/>
            <a:ext cx="228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human in </a:t>
            </a:r>
            <a:r>
              <a:rPr lang="nl-NL" i="1" dirty="0" err="1"/>
              <a:t>the</a:t>
            </a:r>
            <a:r>
              <a:rPr lang="nl-NL" i="1" dirty="0"/>
              <a:t> loop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8D9320-502F-5853-D367-A527AD51DE72}"/>
              </a:ext>
            </a:extLst>
          </p:cNvPr>
          <p:cNvCxnSpPr>
            <a:cxnSpLocks/>
          </p:cNvCxnSpPr>
          <p:nvPr/>
        </p:nvCxnSpPr>
        <p:spPr>
          <a:xfrm>
            <a:off x="7591993" y="2363881"/>
            <a:ext cx="129445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9031AE-6048-30D7-76A2-B4D0D99F2C17}"/>
              </a:ext>
            </a:extLst>
          </p:cNvPr>
          <p:cNvSpPr txBox="1"/>
          <p:nvPr/>
        </p:nvSpPr>
        <p:spPr>
          <a:xfrm>
            <a:off x="7830747" y="2045669"/>
            <a:ext cx="199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magic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23083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table with a sign&#10;&#10;Description automatically generated">
            <a:extLst>
              <a:ext uri="{FF2B5EF4-FFF2-40B4-BE49-F238E27FC236}">
                <a16:creationId xmlns:a16="http://schemas.microsoft.com/office/drawing/2014/main" id="{8FC81117-164A-4DE8-3226-B6D7C2695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88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2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B536-1BE5-24E0-5B7C-3AC98789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trike="sngStrike" dirty="0"/>
              <a:t>a more efficient engine</a:t>
            </a:r>
            <a:br>
              <a:rPr lang="en-US" strike="sngStrike" dirty="0"/>
            </a:br>
            <a:r>
              <a:rPr lang="en-US" dirty="0"/>
              <a:t>a way to save money</a:t>
            </a:r>
            <a:endParaRPr lang="en-US" strike="sngStrik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D177DF-49C9-ED4E-31C5-2278DEEE6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4761" y="1299579"/>
            <a:ext cx="5923336" cy="4977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7916B-2EA4-02A0-0FCB-40DF177891A9}"/>
              </a:ext>
            </a:extLst>
          </p:cNvPr>
          <p:cNvSpPr txBox="1"/>
          <p:nvPr/>
        </p:nvSpPr>
        <p:spPr>
          <a:xfrm>
            <a:off x="5848872" y="555842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tx1">
                    <a:lumMod val="85000"/>
                  </a:schemeClr>
                </a:solidFill>
              </a:rPr>
              <a:t>©SAFRAN, </a:t>
            </a:r>
            <a:r>
              <a:rPr lang="nl-NL" dirty="0" err="1">
                <a:solidFill>
                  <a:schemeClr val="tx1">
                    <a:lumMod val="85000"/>
                  </a:schemeClr>
                </a:solidFill>
              </a:rPr>
              <a:t>All</a:t>
            </a:r>
            <a:r>
              <a:rPr lang="nl-NL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85000"/>
                  </a:schemeClr>
                </a:solidFill>
              </a:rPr>
              <a:t>rights</a:t>
            </a:r>
            <a:r>
              <a:rPr lang="nl-NL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85000"/>
                  </a:schemeClr>
                </a:solidFill>
              </a:rPr>
              <a:t>reserved</a:t>
            </a:r>
            <a:endParaRPr lang="nl-NL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plane&#10;&#10;Description automatically generated">
            <a:extLst>
              <a:ext uri="{FF2B5EF4-FFF2-40B4-BE49-F238E27FC236}">
                <a16:creationId xmlns:a16="http://schemas.microsoft.com/office/drawing/2014/main" id="{28E8566E-0329-81D3-038B-9110FC5F7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88077"/>
            <a:ext cx="10017759" cy="6681845"/>
          </a:xfrm>
        </p:spPr>
      </p:pic>
    </p:spTree>
    <p:extLst>
      <p:ext uri="{BB962C8B-B14F-4D97-AF65-F5344CB8AC3E}">
        <p14:creationId xmlns:p14="http://schemas.microsoft.com/office/powerpoint/2010/main" val="216463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6BF4-0E08-A5A4-A86B-B7347EE8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Automation Surprise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FB28-8405-4F31-9D84-B6495DBB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4086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An automation surprise can then be defined as the end result of a </a:t>
            </a:r>
            <a:r>
              <a:rPr lang="en-US" sz="4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deviation between </a:t>
            </a:r>
            <a:r>
              <a:rPr lang="en-US" sz="4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expectation</a:t>
            </a:r>
            <a:r>
              <a:rPr lang="en-US" sz="4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and actual system behavior</a:t>
            </a:r>
            <a:r>
              <a:rPr lang="en-US" sz="3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that is only discovered after the crew notices strange or unexpected behavior and that may already have led to serious consequences by that time</a:t>
            </a:r>
            <a:r>
              <a:rPr lang="nl-NL" sz="3600" dirty="0">
                <a:solidFill>
                  <a:schemeClr val="tx1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122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9D4CB8C5-A564-DBF2-6D73-7039C7FEB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704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d7a322b-5f42-4807-b219-3135e6bdddb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7D2ADAE9083745B7B89336AD445562" ma:contentTypeVersion="9" ma:contentTypeDescription="Create a new document." ma:contentTypeScope="" ma:versionID="796de0f1ef66c7db24ee5b4f2d31ffb7">
  <xsd:schema xmlns:xsd="http://www.w3.org/2001/XMLSchema" xmlns:xs="http://www.w3.org/2001/XMLSchema" xmlns:p="http://schemas.microsoft.com/office/2006/metadata/properties" xmlns:ns3="ed7a322b-5f42-4807-b219-3135e6bdddb8" xmlns:ns4="59b01257-c1bb-4f3b-abb4-da83b919e103" targetNamespace="http://schemas.microsoft.com/office/2006/metadata/properties" ma:root="true" ma:fieldsID="adf5c7fbee3b5eb447f7591c6c0835dc" ns3:_="" ns4:_="">
    <xsd:import namespace="ed7a322b-5f42-4807-b219-3135e6bdddb8"/>
    <xsd:import namespace="59b01257-c1bb-4f3b-abb4-da83b919e103"/>
    <xsd:element name="properties">
      <xsd:complexType>
        <xsd:sequence>
          <xsd:element name="documentManagement">
            <xsd:complexType>
              <xsd:all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a322b-5f42-4807-b219-3135e6bdddb8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01257-c1bb-4f3b-abb4-da83b919e10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91526-CD1C-4F2A-8AF0-F17414476E82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9b01257-c1bb-4f3b-abb4-da83b919e103"/>
    <ds:schemaRef ds:uri="http://schemas.microsoft.com/office/infopath/2007/PartnerControls"/>
    <ds:schemaRef ds:uri="http://purl.org/dc/terms/"/>
    <ds:schemaRef ds:uri="ed7a322b-5f42-4807-b219-3135e6bdddb8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3EFFA34-028A-4502-8493-47D9DE2F0B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130F3-E3B2-48EC-9955-5427DCDB0D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7a322b-5f42-4807-b219-3135e6bdddb8"/>
    <ds:schemaRef ds:uri="59b01257-c1bb-4f3b-abb4-da83b919e1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4123</TotalTime>
  <Words>555</Words>
  <Application>Microsoft Macintosh PowerPoint</Application>
  <PresentationFormat>Widescreen</PresentationFormat>
  <Paragraphs>119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Corbel</vt:lpstr>
      <vt:lpstr>TimesNewRomanPSMT</vt:lpstr>
      <vt:lpstr>Depth</vt:lpstr>
      <vt:lpstr>a case against automation</vt:lpstr>
      <vt:lpstr>My definition of an expert in any field is a person who knows enough about what's really going on to be scared.</vt:lpstr>
      <vt:lpstr>automation maturity</vt:lpstr>
      <vt:lpstr>removing human error</vt:lpstr>
      <vt:lpstr>PowerPoint Presentation</vt:lpstr>
      <vt:lpstr>a more efficient engine a way to save money</vt:lpstr>
      <vt:lpstr>PowerPoint Presentation</vt:lpstr>
      <vt:lpstr>Automation Surprise</vt:lpstr>
      <vt:lpstr>PowerPoint Presentation</vt:lpstr>
      <vt:lpstr>just keep an eye on the system</vt:lpstr>
      <vt:lpstr>autothrottle</vt:lpstr>
      <vt:lpstr>Automation-Induced Complacency</vt:lpstr>
      <vt:lpstr>PowerPoint Presentation</vt:lpstr>
      <vt:lpstr>what if we keep a human in the loop?</vt:lpstr>
      <vt:lpstr>Automation Bias</vt:lpstr>
      <vt:lpstr>PowerPoint Presentation</vt:lpstr>
      <vt:lpstr>PowerPoint Presentation</vt:lpstr>
      <vt:lpstr>Situational Awareness</vt:lpstr>
      <vt:lpstr>Don’t undervalue the human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against automation</dc:title>
  <dc:subject>Ignite for DevOpsDays Amsterdam 2024</dc:subject>
  <dc:creator>Robin Gilijamse</dc:creator>
  <cp:lastModifiedBy>Niels Raijer</cp:lastModifiedBy>
  <cp:revision>3</cp:revision>
  <dcterms:created xsi:type="dcterms:W3CDTF">2024-06-16T10:22:45Z</dcterms:created>
  <dcterms:modified xsi:type="dcterms:W3CDTF">2024-10-22T07:13:48Z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0x010100B27D2ADAE9083745B7B89336AD445562</vt:lpwstr>
  </property>
  <property fmtid="{D5CDD505-2E9C-101B-9397-08002B2CF9AE}" pid="3" name="MSIP_Label_f042af47-a2f6-49c6-9966-51af7909ac4b_Enabled">
    <vt:lpwstr>true</vt:lpwstr>
  </property>
  <property fmtid="{D5CDD505-2E9C-101B-9397-08002B2CF9AE}" pid="4" name="MSIP_Label_f042af47-a2f6-49c6-9966-51af7909ac4b_SetDate">
    <vt:lpwstr>2024-06-18T06:22:24Z</vt:lpwstr>
  </property>
  <property fmtid="{D5CDD505-2E9C-101B-9397-08002B2CF9AE}" pid="5" name="MSIP_Label_f042af47-a2f6-49c6-9966-51af7909ac4b_Method">
    <vt:lpwstr>Privileged</vt:lpwstr>
  </property>
  <property fmtid="{D5CDD505-2E9C-101B-9397-08002B2CF9AE}" pid="6" name="MSIP_Label_f042af47-a2f6-49c6-9966-51af7909ac4b_Name">
    <vt:lpwstr>Openbaar</vt:lpwstr>
  </property>
  <property fmtid="{D5CDD505-2E9C-101B-9397-08002B2CF9AE}" pid="7" name="MSIP_Label_f042af47-a2f6-49c6-9966-51af7909ac4b_SiteId">
    <vt:lpwstr>80aa451d-189c-41f6-bdbb-0c7eb96927b2</vt:lpwstr>
  </property>
  <property fmtid="{D5CDD505-2E9C-101B-9397-08002B2CF9AE}" pid="8" name="MSIP_Label_f042af47-a2f6-49c6-9966-51af7909ac4b_ActionId">
    <vt:lpwstr>14ef848a-b4e5-4c7e-a158-16961ac911b6</vt:lpwstr>
  </property>
  <property fmtid="{D5CDD505-2E9C-101B-9397-08002B2CF9AE}" pid="9" name="MSIP_Label_f042af47-a2f6-49c6-9966-51af7909ac4b_ContentBits">
    <vt:lpwstr>0</vt:lpwstr>
  </property>
</Properties>
</file>