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f0936d59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f0936d59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f0936d59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f0936d59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f0936d59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f0936d59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f0936d590_1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f0936d590_1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f0936d590_1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f0936d590_1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1cffc0ee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1cffc0ee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f0936d590_1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f0936d590_1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1cffc0ee0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1cffc0ee0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1cffc0ee0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1cffc0ee0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1cffc0ee0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1cffc0ee0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e6bdb670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e6bdb670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1cffc0ee0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1cffc0ee0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1cffc0ee0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1cffc0ee0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1cffc0ee0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1cffc0ee0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1cffc0ee0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1cffc0ee0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1cffc0ee0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1cffc0ee0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1cffc0ee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1cffc0ee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1cffc0ee0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1cffc0ee0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082ad16f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082ad16f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f0936d590_1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5f0936d590_1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1cffc0ee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41cffc0ee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1313d116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1313d116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f0936d590_1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f0936d590_1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f0936d590_1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5f0936d590_1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e5058c158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5e5058c158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e6bdb67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e6bdb67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e5058c158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e5058c158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e5058c158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e5058c158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e5058c158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e5058c158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e5058c158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e5058c158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5e6bdb670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5e6bdb670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61313d116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61313d116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06b7ea7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06b7ea7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1313d116f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61313d116f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e6bdb670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e6bdb670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e5058c158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5e5058c158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5e5058c158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5e5058c158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e5058c158_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5e5058c158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e5058c158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e5058c158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5e5058c158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5e5058c158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e5058c158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e5058c158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5e5058c158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5e5058c158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5e5058c158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5e5058c158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e5058c158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e5058c15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5e897d07d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5e897d07d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6082ad16f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6082ad16f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5e897d07d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5e897d07d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41cffc0ee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41cffc0ee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5e5058c158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5e5058c158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082ad16f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082ad16f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5e897d07d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5e897d07d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5e897d07d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5e897d07d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41cffc0ee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41cffc0ee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41cffc0ee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41cffc0ee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e5058c158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e5058c158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5e5058c158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5e5058c158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5e5058c158_1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5e5058c158_1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5e5058c158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5e5058c158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e5058c158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e5058c158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f0936d59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f0936d59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f0936d590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f0936d590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18.png"/><Relationship Id="rId8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9" Type="http://schemas.openxmlformats.org/officeDocument/2006/relationships/image" Target="../media/image27.jp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18.png"/><Relationship Id="rId8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9" Type="http://schemas.openxmlformats.org/officeDocument/2006/relationships/image" Target="../media/image54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18.png"/><Relationship Id="rId8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9" Type="http://schemas.openxmlformats.org/officeDocument/2006/relationships/image" Target="../media/image50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50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4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50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4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50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4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50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1.png"/><Relationship Id="rId4" Type="http://schemas.openxmlformats.org/officeDocument/2006/relationships/hyperlink" Target="http://irrexplorer.nlnog.net/search/206924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5" Type="http://schemas.openxmlformats.org/officeDocument/2006/relationships/image" Target="../media/image32.png"/><Relationship Id="rId6" Type="http://schemas.openxmlformats.org/officeDocument/2006/relationships/image" Target="../media/image36.gif"/><Relationship Id="rId7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5" Type="http://schemas.openxmlformats.org/officeDocument/2006/relationships/image" Target="../media/image32.png"/><Relationship Id="rId6" Type="http://schemas.openxmlformats.org/officeDocument/2006/relationships/image" Target="../media/image36.gif"/><Relationship Id="rId7" Type="http://schemas.openxmlformats.org/officeDocument/2006/relationships/image" Target="../media/image31.png"/><Relationship Id="rId8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40.png"/><Relationship Id="rId5" Type="http://schemas.openxmlformats.org/officeDocument/2006/relationships/image" Target="../media/image32.png"/><Relationship Id="rId6" Type="http://schemas.openxmlformats.org/officeDocument/2006/relationships/image" Target="../media/image36.gif"/><Relationship Id="rId7" Type="http://schemas.openxmlformats.org/officeDocument/2006/relationships/image" Target="../media/image31.png"/><Relationship Id="rId8" Type="http://schemas.openxmlformats.org/officeDocument/2006/relationships/image" Target="../media/image3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5" Type="http://schemas.openxmlformats.org/officeDocument/2006/relationships/image" Target="../media/image4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5" Type="http://schemas.openxmlformats.org/officeDocument/2006/relationships/image" Target="../media/image4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5" Type="http://schemas.openxmlformats.org/officeDocument/2006/relationships/image" Target="../media/image4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5" Type="http://schemas.openxmlformats.org/officeDocument/2006/relationships/image" Target="../media/image4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5" Type="http://schemas.openxmlformats.org/officeDocument/2006/relationships/image" Target="../media/image4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6.png"/><Relationship Id="rId4" Type="http://schemas.openxmlformats.org/officeDocument/2006/relationships/image" Target="../media/image46.png"/><Relationship Id="rId5" Type="http://schemas.openxmlformats.org/officeDocument/2006/relationships/image" Target="../media/image49.png"/><Relationship Id="rId6" Type="http://schemas.openxmlformats.org/officeDocument/2006/relationships/image" Target="../media/image52.png"/><Relationship Id="rId7" Type="http://schemas.openxmlformats.org/officeDocument/2006/relationships/image" Target="../media/image4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1.png"/><Relationship Id="rId4" Type="http://schemas.openxmlformats.org/officeDocument/2006/relationships/image" Target="../media/image57.png"/><Relationship Id="rId5" Type="http://schemas.openxmlformats.org/officeDocument/2006/relationships/image" Target="../media/image64.png"/><Relationship Id="rId6" Type="http://schemas.openxmlformats.org/officeDocument/2006/relationships/image" Target="../media/image55.png"/><Relationship Id="rId7" Type="http://schemas.openxmlformats.org/officeDocument/2006/relationships/image" Target="../media/image5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.png"/><Relationship Id="rId13" Type="http://schemas.openxmlformats.org/officeDocument/2006/relationships/image" Target="../media/image13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gif"/><Relationship Id="rId4" Type="http://schemas.openxmlformats.org/officeDocument/2006/relationships/image" Target="../media/image23.png"/><Relationship Id="rId9" Type="http://schemas.openxmlformats.org/officeDocument/2006/relationships/image" Target="../media/image11.png"/><Relationship Id="rId14" Type="http://schemas.openxmlformats.org/officeDocument/2006/relationships/image" Target="../media/image6.png"/><Relationship Id="rId5" Type="http://schemas.openxmlformats.org/officeDocument/2006/relationships/image" Target="../media/image9.gif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603650"/>
            <a:ext cx="8520600" cy="19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year of RPKI on the </a:t>
            </a:r>
            <a:r>
              <a:rPr lang="en-GB"/>
              <a:t>Control-Plane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0" y="4697000"/>
            <a:ext cx="379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312ff2858900a9d12dc20ecc5f96b830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     does      not       matter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68650" y="2240925"/>
            <a:ext cx="661650" cy="66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49975" y="2240925"/>
            <a:ext cx="661650" cy="66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350125" y="2240925"/>
            <a:ext cx="661650" cy="6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7323950" y="2150850"/>
            <a:ext cx="244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*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650" y="381000"/>
            <a:ext cx="6667500" cy="43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250" y="381000"/>
            <a:ext cx="6667500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/>
          <p:nvPr/>
        </p:nvSpPr>
        <p:spPr>
          <a:xfrm>
            <a:off x="0" y="0"/>
            <a:ext cx="3320400" cy="7953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FF00"/>
                </a:solidFill>
              </a:rPr>
              <a:t>From Today-ish</a:t>
            </a:r>
            <a:endParaRPr b="1" sz="32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190500"/>
            <a:ext cx="66675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250" y="190500"/>
            <a:ext cx="6667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190500"/>
            <a:ext cx="66675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250" y="190500"/>
            <a:ext cx="6667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/>
          <p:nvPr/>
        </p:nvSpPr>
        <p:spPr>
          <a:xfrm>
            <a:off x="1730050" y="1071300"/>
            <a:ext cx="818400" cy="6786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/>
              <a:t>No Path Validation</a:t>
            </a:r>
            <a:endParaRPr sz="9600"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a</a:t>
            </a:r>
            <a:r>
              <a:rPr lang="en-GB"/>
              <a:t>nd why RPKI does not have to be perfect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8"/>
          <p:cNvPicPr preferRelativeResize="0"/>
          <p:nvPr/>
        </p:nvPicPr>
        <p:blipFill rotWithShape="1">
          <a:blip r:embed="rId3">
            <a:alphaModFix/>
          </a:blip>
          <a:srcRect b="0" l="37011" r="0" t="0"/>
          <a:stretch/>
        </p:blipFill>
        <p:spPr>
          <a:xfrm>
            <a:off x="5200887" y="822925"/>
            <a:ext cx="1013688" cy="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 rotWithShape="1">
          <a:blip r:embed="rId4">
            <a:alphaModFix/>
          </a:blip>
          <a:srcRect b="0" l="-93948" r="0" t="0"/>
          <a:stretch/>
        </p:blipFill>
        <p:spPr>
          <a:xfrm flipH="1" rot="10800000">
            <a:off x="281192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287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/>
          <p:nvPr/>
        </p:nvSpPr>
        <p:spPr>
          <a:xfrm>
            <a:off x="7439191" y="49634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sp>
        <p:nvSpPr>
          <p:cNvPr id="172" name="Google Shape;172;p28"/>
          <p:cNvSpPr/>
          <p:nvPr/>
        </p:nvSpPr>
        <p:spPr>
          <a:xfrm>
            <a:off x="7591591" y="64874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7743991" y="80114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50" y="468585"/>
            <a:ext cx="1041950" cy="104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3052" y="532568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1177631">
            <a:off x="4175602" y="501631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6949" y="405361"/>
            <a:ext cx="1530750" cy="1370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9"/>
          <p:cNvPicPr preferRelativeResize="0"/>
          <p:nvPr/>
        </p:nvPicPr>
        <p:blipFill rotWithShape="1">
          <a:blip r:embed="rId3">
            <a:alphaModFix/>
          </a:blip>
          <a:srcRect b="0" l="37011" r="0" t="0"/>
          <a:stretch/>
        </p:blipFill>
        <p:spPr>
          <a:xfrm>
            <a:off x="5200887" y="822925"/>
            <a:ext cx="1013688" cy="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/>
          <p:cNvPicPr preferRelativeResize="0"/>
          <p:nvPr/>
        </p:nvPicPr>
        <p:blipFill rotWithShape="1">
          <a:blip r:embed="rId4">
            <a:alphaModFix/>
          </a:blip>
          <a:srcRect b="0" l="-93948" r="0" t="0"/>
          <a:stretch/>
        </p:blipFill>
        <p:spPr>
          <a:xfrm flipH="1" rot="10800000">
            <a:off x="281192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287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/>
          <p:nvPr/>
        </p:nvSpPr>
        <p:spPr>
          <a:xfrm>
            <a:off x="7439191" y="49634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sp>
        <p:nvSpPr>
          <p:cNvPr id="186" name="Google Shape;186;p29"/>
          <p:cNvSpPr/>
          <p:nvPr/>
        </p:nvSpPr>
        <p:spPr>
          <a:xfrm>
            <a:off x="7591591" y="64874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sp>
        <p:nvSpPr>
          <p:cNvPr id="187" name="Google Shape;187;p29"/>
          <p:cNvSpPr/>
          <p:nvPr/>
        </p:nvSpPr>
        <p:spPr>
          <a:xfrm>
            <a:off x="7743991" y="80114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50" y="468585"/>
            <a:ext cx="1041950" cy="104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3052" y="532568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1177631">
            <a:off x="4175602" y="501631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6949" y="405361"/>
            <a:ext cx="1530750" cy="13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4300" y="12448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 b="0" l="37011" r="0" t="0"/>
          <a:stretch/>
        </p:blipFill>
        <p:spPr>
          <a:xfrm>
            <a:off x="5200887" y="822925"/>
            <a:ext cx="1013688" cy="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 rotWithShape="1">
          <a:blip r:embed="rId4">
            <a:alphaModFix/>
          </a:blip>
          <a:srcRect b="0" l="-93948" r="0" t="0"/>
          <a:stretch/>
        </p:blipFill>
        <p:spPr>
          <a:xfrm flipH="1" rot="10800000">
            <a:off x="281192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287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/>
          <p:nvPr/>
        </p:nvSpPr>
        <p:spPr>
          <a:xfrm>
            <a:off x="7439191" y="49634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sp>
        <p:nvSpPr>
          <p:cNvPr id="201" name="Google Shape;201;p30"/>
          <p:cNvSpPr/>
          <p:nvPr/>
        </p:nvSpPr>
        <p:spPr>
          <a:xfrm>
            <a:off x="7591591" y="64874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sp>
        <p:nvSpPr>
          <p:cNvPr id="202" name="Google Shape;202;p30"/>
          <p:cNvSpPr/>
          <p:nvPr/>
        </p:nvSpPr>
        <p:spPr>
          <a:xfrm>
            <a:off x="7743991" y="80114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50" y="468585"/>
            <a:ext cx="1041950" cy="104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3052" y="532568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1177631">
            <a:off x="4175602" y="501631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6949" y="405361"/>
            <a:ext cx="1530750" cy="13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4300" y="12448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0" y="2540200"/>
            <a:ext cx="8439150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1"/>
          <p:cNvPicPr preferRelativeResize="0"/>
          <p:nvPr/>
        </p:nvPicPr>
        <p:blipFill rotWithShape="1">
          <a:blip r:embed="rId3">
            <a:alphaModFix/>
          </a:blip>
          <a:srcRect b="0" l="37011" r="0" t="0"/>
          <a:stretch/>
        </p:blipFill>
        <p:spPr>
          <a:xfrm>
            <a:off x="5200887" y="822925"/>
            <a:ext cx="1013688" cy="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/>
          <p:cNvPicPr preferRelativeResize="0"/>
          <p:nvPr/>
        </p:nvPicPr>
        <p:blipFill rotWithShape="1">
          <a:blip r:embed="rId4">
            <a:alphaModFix/>
          </a:blip>
          <a:srcRect b="0" l="-93948" r="0" t="0"/>
          <a:stretch/>
        </p:blipFill>
        <p:spPr>
          <a:xfrm flipH="1" rot="10800000">
            <a:off x="281192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287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/>
          <p:nvPr/>
        </p:nvSpPr>
        <p:spPr>
          <a:xfrm>
            <a:off x="7439191" y="49634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sp>
        <p:nvSpPr>
          <p:cNvPr id="217" name="Google Shape;217;p31"/>
          <p:cNvSpPr/>
          <p:nvPr/>
        </p:nvSpPr>
        <p:spPr>
          <a:xfrm>
            <a:off x="7591591" y="64874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sp>
        <p:nvSpPr>
          <p:cNvPr id="218" name="Google Shape;218;p31"/>
          <p:cNvSpPr/>
          <p:nvPr/>
        </p:nvSpPr>
        <p:spPr>
          <a:xfrm>
            <a:off x="7743991" y="80114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pic>
        <p:nvPicPr>
          <p:cNvPr id="219" name="Google Shape;21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50" y="468585"/>
            <a:ext cx="1041950" cy="104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3052" y="532568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1177631">
            <a:off x="4175602" y="501631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6949" y="405361"/>
            <a:ext cx="1530750" cy="13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540200"/>
            <a:ext cx="843915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73850" y="2397325"/>
            <a:ext cx="49911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1603650"/>
            <a:ext cx="8520600" cy="19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year of RPKI on the Control-Plane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0" y="811775"/>
            <a:ext cx="9144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Codename: </a:t>
            </a:r>
            <a:r>
              <a:rPr b="1" lang="en-GB"/>
              <a:t>good intern project 2019-2020</a:t>
            </a:r>
            <a:endParaRPr b="1"/>
          </a:p>
        </p:txBody>
      </p:sp>
      <p:sp>
        <p:nvSpPr>
          <p:cNvPr id="62" name="Google Shape;62;p14"/>
          <p:cNvSpPr txBox="1"/>
          <p:nvPr/>
        </p:nvSpPr>
        <p:spPr>
          <a:xfrm>
            <a:off x="0" y="4697000"/>
            <a:ext cx="379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312ff2858900a9d12dc20ecc5f96b830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2"/>
          <p:cNvPicPr preferRelativeResize="0"/>
          <p:nvPr/>
        </p:nvPicPr>
        <p:blipFill rotWithShape="1">
          <a:blip r:embed="rId3">
            <a:alphaModFix/>
          </a:blip>
          <a:srcRect b="0" l="37011" r="0" t="0"/>
          <a:stretch/>
        </p:blipFill>
        <p:spPr>
          <a:xfrm>
            <a:off x="5200887" y="822925"/>
            <a:ext cx="1013688" cy="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2"/>
          <p:cNvPicPr preferRelativeResize="0"/>
          <p:nvPr/>
        </p:nvPicPr>
        <p:blipFill rotWithShape="1">
          <a:blip r:embed="rId4">
            <a:alphaModFix/>
          </a:blip>
          <a:srcRect b="0" l="-93948" r="0" t="0"/>
          <a:stretch/>
        </p:blipFill>
        <p:spPr>
          <a:xfrm flipH="1" rot="10800000">
            <a:off x="281192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2"/>
          <p:cNvSpPr/>
          <p:nvPr/>
        </p:nvSpPr>
        <p:spPr>
          <a:xfrm>
            <a:off x="7439191" y="49634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sp>
        <p:nvSpPr>
          <p:cNvPr id="232" name="Google Shape;232;p32"/>
          <p:cNvSpPr/>
          <p:nvPr/>
        </p:nvSpPr>
        <p:spPr>
          <a:xfrm>
            <a:off x="7591591" y="64874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sp>
        <p:nvSpPr>
          <p:cNvPr id="233" name="Google Shape;233;p32"/>
          <p:cNvSpPr/>
          <p:nvPr/>
        </p:nvSpPr>
        <p:spPr>
          <a:xfrm>
            <a:off x="7743991" y="80114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pic>
        <p:nvPicPr>
          <p:cNvPr id="234" name="Google Shape;23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50" y="468585"/>
            <a:ext cx="1041950" cy="104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3052" y="532568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1177631">
            <a:off x="4175602" y="501631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4825" y="467050"/>
            <a:ext cx="1244375" cy="111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128851" y="415100"/>
            <a:ext cx="218622" cy="32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2"/>
          <p:cNvPicPr preferRelativeResize="0"/>
          <p:nvPr/>
        </p:nvPicPr>
        <p:blipFill>
          <a:blip r:embed="rId9">
            <a:alphaModFix amt="34000"/>
          </a:blip>
          <a:stretch>
            <a:fillRect/>
          </a:stretch>
        </p:blipFill>
        <p:spPr>
          <a:xfrm>
            <a:off x="6255375" y="45257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13685" y="415101"/>
            <a:ext cx="218622" cy="32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5375" y="13644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87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3"/>
          <p:cNvPicPr preferRelativeResize="0"/>
          <p:nvPr/>
        </p:nvPicPr>
        <p:blipFill rotWithShape="1">
          <a:blip r:embed="rId4">
            <a:alphaModFix/>
          </a:blip>
          <a:srcRect b="0" l="37011" r="0" t="0"/>
          <a:stretch/>
        </p:blipFill>
        <p:spPr>
          <a:xfrm>
            <a:off x="5200887" y="822925"/>
            <a:ext cx="1013688" cy="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3"/>
          <p:cNvPicPr preferRelativeResize="0"/>
          <p:nvPr/>
        </p:nvPicPr>
        <p:blipFill rotWithShape="1">
          <a:blip r:embed="rId3">
            <a:alphaModFix/>
          </a:blip>
          <a:srcRect b="0" l="-93948" r="0" t="0"/>
          <a:stretch/>
        </p:blipFill>
        <p:spPr>
          <a:xfrm flipH="1" rot="10800000">
            <a:off x="281192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3"/>
          <p:cNvSpPr/>
          <p:nvPr/>
        </p:nvSpPr>
        <p:spPr>
          <a:xfrm>
            <a:off x="7594816" y="297849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sp>
        <p:nvSpPr>
          <p:cNvPr id="250" name="Google Shape;250;p33"/>
          <p:cNvSpPr/>
          <p:nvPr/>
        </p:nvSpPr>
        <p:spPr>
          <a:xfrm>
            <a:off x="7747216" y="313089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sp>
        <p:nvSpPr>
          <p:cNvPr id="251" name="Google Shape;251;p33"/>
          <p:cNvSpPr/>
          <p:nvPr/>
        </p:nvSpPr>
        <p:spPr>
          <a:xfrm>
            <a:off x="7899616" y="328329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pic>
        <p:nvPicPr>
          <p:cNvPr id="252" name="Google Shape;25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50" y="468585"/>
            <a:ext cx="1041950" cy="104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3052" y="532568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1177631">
            <a:off x="4175602" y="501631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4825" y="467050"/>
            <a:ext cx="1244375" cy="111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128851" y="415100"/>
            <a:ext cx="218622" cy="32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>
          <a:blip r:embed="rId9">
            <a:alphaModFix amt="34000"/>
          </a:blip>
          <a:stretch>
            <a:fillRect/>
          </a:stretch>
        </p:blipFill>
        <p:spPr>
          <a:xfrm>
            <a:off x="6255375" y="45257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13685" y="415101"/>
            <a:ext cx="218622" cy="32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64074" y="2637686"/>
            <a:ext cx="1530750" cy="13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 rotWithShape="1">
          <a:blip r:embed="rId4">
            <a:alphaModFix/>
          </a:blip>
          <a:srcRect b="0" l="37011" r="0" t="0"/>
          <a:stretch/>
        </p:blipFill>
        <p:spPr>
          <a:xfrm rot="5400000">
            <a:off x="6310162" y="1908237"/>
            <a:ext cx="1013688" cy="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/>
          <p:cNvPicPr preferRelativeResize="0"/>
          <p:nvPr/>
        </p:nvPicPr>
        <p:blipFill rotWithShape="1">
          <a:blip r:embed="rId11">
            <a:alphaModFix/>
          </a:blip>
          <a:srcRect b="33915" l="32746" r="50014" t="46601"/>
          <a:stretch/>
        </p:blipFill>
        <p:spPr>
          <a:xfrm>
            <a:off x="5658673" y="2387800"/>
            <a:ext cx="536150" cy="62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3"/>
          <p:cNvPicPr preferRelativeResize="0"/>
          <p:nvPr/>
        </p:nvPicPr>
        <p:blipFill rotWithShape="1">
          <a:blip r:embed="rId11">
            <a:alphaModFix/>
          </a:blip>
          <a:srcRect b="33915" l="32746" r="50014" t="46601"/>
          <a:stretch/>
        </p:blipFill>
        <p:spPr>
          <a:xfrm>
            <a:off x="7519498" y="2303925"/>
            <a:ext cx="536149" cy="62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87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/>
          <p:nvPr/>
        </p:nvPicPr>
        <p:blipFill rotWithShape="1">
          <a:blip r:embed="rId4">
            <a:alphaModFix/>
          </a:blip>
          <a:srcRect b="0" l="37011" r="0" t="0"/>
          <a:stretch/>
        </p:blipFill>
        <p:spPr>
          <a:xfrm>
            <a:off x="5200887" y="822925"/>
            <a:ext cx="1013688" cy="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4"/>
          <p:cNvPicPr preferRelativeResize="0"/>
          <p:nvPr/>
        </p:nvPicPr>
        <p:blipFill rotWithShape="1">
          <a:blip r:embed="rId3">
            <a:alphaModFix/>
          </a:blip>
          <a:srcRect b="0" l="-93948" r="0" t="0"/>
          <a:stretch/>
        </p:blipFill>
        <p:spPr>
          <a:xfrm flipH="1" rot="10800000">
            <a:off x="281192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4"/>
          <p:cNvSpPr/>
          <p:nvPr/>
        </p:nvSpPr>
        <p:spPr>
          <a:xfrm>
            <a:off x="7594816" y="297849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sp>
        <p:nvSpPr>
          <p:cNvPr id="271" name="Google Shape;271;p34"/>
          <p:cNvSpPr/>
          <p:nvPr/>
        </p:nvSpPr>
        <p:spPr>
          <a:xfrm>
            <a:off x="7747216" y="313089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sp>
        <p:nvSpPr>
          <p:cNvPr id="272" name="Google Shape;272;p34"/>
          <p:cNvSpPr/>
          <p:nvPr/>
        </p:nvSpPr>
        <p:spPr>
          <a:xfrm>
            <a:off x="7899616" y="3283293"/>
            <a:ext cx="1244376" cy="6888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192.0.2.0/24</a:t>
            </a:r>
            <a:endParaRPr/>
          </a:p>
        </p:txBody>
      </p:sp>
      <p:pic>
        <p:nvPicPr>
          <p:cNvPr id="273" name="Google Shape;27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50" y="468585"/>
            <a:ext cx="1041950" cy="104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3052" y="532568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1177631">
            <a:off x="4175602" y="501631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4825" y="467050"/>
            <a:ext cx="1244375" cy="111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128851" y="415100"/>
            <a:ext cx="218622" cy="32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4"/>
          <p:cNvPicPr preferRelativeResize="0"/>
          <p:nvPr/>
        </p:nvPicPr>
        <p:blipFill>
          <a:blip r:embed="rId9">
            <a:alphaModFix amt="34000"/>
          </a:blip>
          <a:stretch>
            <a:fillRect/>
          </a:stretch>
        </p:blipFill>
        <p:spPr>
          <a:xfrm>
            <a:off x="6255375" y="45257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13685" y="415101"/>
            <a:ext cx="218622" cy="32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4300" y="12448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64074" y="2637686"/>
            <a:ext cx="1530750" cy="13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 rotWithShape="1">
          <a:blip r:embed="rId4">
            <a:alphaModFix/>
          </a:blip>
          <a:srcRect b="0" l="37011" r="0" t="0"/>
          <a:stretch/>
        </p:blipFill>
        <p:spPr>
          <a:xfrm rot="5400000">
            <a:off x="6310162" y="1908237"/>
            <a:ext cx="1013688" cy="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 rotWithShape="1">
          <a:blip r:embed="rId12">
            <a:alphaModFix/>
          </a:blip>
          <a:srcRect b="33915" l="32746" r="50014" t="46601"/>
          <a:stretch/>
        </p:blipFill>
        <p:spPr>
          <a:xfrm>
            <a:off x="5658673" y="2387800"/>
            <a:ext cx="536150" cy="62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 rotWithShape="1">
          <a:blip r:embed="rId12">
            <a:alphaModFix/>
          </a:blip>
          <a:srcRect b="33915" l="32746" r="50014" t="46601"/>
          <a:stretch/>
        </p:blipFill>
        <p:spPr>
          <a:xfrm>
            <a:off x="7519498" y="2303925"/>
            <a:ext cx="536149" cy="62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87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5"/>
          <p:cNvPicPr preferRelativeResize="0"/>
          <p:nvPr/>
        </p:nvPicPr>
        <p:blipFill rotWithShape="1">
          <a:blip r:embed="rId4">
            <a:alphaModFix/>
          </a:blip>
          <a:srcRect b="0" l="37011" r="0" t="0"/>
          <a:stretch/>
        </p:blipFill>
        <p:spPr>
          <a:xfrm>
            <a:off x="5200887" y="822925"/>
            <a:ext cx="1013688" cy="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5"/>
          <p:cNvPicPr preferRelativeResize="0"/>
          <p:nvPr/>
        </p:nvPicPr>
        <p:blipFill rotWithShape="1">
          <a:blip r:embed="rId3">
            <a:alphaModFix/>
          </a:blip>
          <a:srcRect b="0" l="-93948" r="0" t="0"/>
          <a:stretch/>
        </p:blipFill>
        <p:spPr>
          <a:xfrm flipH="1" rot="10800000">
            <a:off x="281192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50" y="468585"/>
            <a:ext cx="1041950" cy="104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3052" y="532568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1177631">
            <a:off x="4175602" y="501631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4825" y="467050"/>
            <a:ext cx="1244375" cy="111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128851" y="415100"/>
            <a:ext cx="218622" cy="32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5"/>
          <p:cNvPicPr preferRelativeResize="0"/>
          <p:nvPr/>
        </p:nvPicPr>
        <p:blipFill>
          <a:blip r:embed="rId9">
            <a:alphaModFix amt="34000"/>
          </a:blip>
          <a:stretch>
            <a:fillRect/>
          </a:stretch>
        </p:blipFill>
        <p:spPr>
          <a:xfrm>
            <a:off x="6255375" y="45257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13685" y="415101"/>
            <a:ext cx="218622" cy="32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4300" y="12448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66550" y="601500"/>
            <a:ext cx="874951" cy="7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5"/>
          <p:cNvPicPr preferRelativeResize="0"/>
          <p:nvPr/>
        </p:nvPicPr>
        <p:blipFill rotWithShape="1">
          <a:blip r:embed="rId4">
            <a:alphaModFix/>
          </a:blip>
          <a:srcRect b="0" l="73443" r="0" t="0"/>
          <a:stretch/>
        </p:blipFill>
        <p:spPr>
          <a:xfrm>
            <a:off x="7439175" y="791996"/>
            <a:ext cx="427375" cy="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5"/>
          <p:cNvPicPr preferRelativeResize="0"/>
          <p:nvPr/>
        </p:nvPicPr>
        <p:blipFill rotWithShape="1">
          <a:blip r:embed="rId12">
            <a:alphaModFix/>
          </a:blip>
          <a:srcRect b="33915" l="32746" r="50014" t="46601"/>
          <a:stretch/>
        </p:blipFill>
        <p:spPr>
          <a:xfrm>
            <a:off x="7540298" y="263625"/>
            <a:ext cx="536149" cy="62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 rotWithShape="1">
          <a:blip r:embed="rId12">
            <a:alphaModFix/>
          </a:blip>
          <a:srcRect b="33915" l="32746" r="50014" t="46601"/>
          <a:stretch/>
        </p:blipFill>
        <p:spPr>
          <a:xfrm>
            <a:off x="8607848" y="263613"/>
            <a:ext cx="536149" cy="62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5"/>
          <p:cNvPicPr preferRelativeResize="0"/>
          <p:nvPr/>
        </p:nvPicPr>
        <p:blipFill rotWithShape="1">
          <a:blip r:embed="rId4">
            <a:alphaModFix/>
          </a:blip>
          <a:srcRect b="0" l="37011" r="0" t="0"/>
          <a:stretch/>
        </p:blipFill>
        <p:spPr>
          <a:xfrm flipH="1" rot="10800000">
            <a:off x="5200887" y="3201750"/>
            <a:ext cx="1013688" cy="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5"/>
          <p:cNvPicPr preferRelativeResize="0"/>
          <p:nvPr/>
        </p:nvPicPr>
        <p:blipFill rotWithShape="1">
          <a:blip r:embed="rId3">
            <a:alphaModFix/>
          </a:blip>
          <a:srcRect b="0" l="-93948" r="0" t="0"/>
          <a:stretch/>
        </p:blipFill>
        <p:spPr>
          <a:xfrm>
            <a:off x="2811925" y="3201750"/>
            <a:ext cx="1361925" cy="3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1032875" y="3201750"/>
            <a:ext cx="1361925" cy="3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50" y="2847410"/>
            <a:ext cx="1041950" cy="104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3052" y="2911393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1177631">
            <a:off x="4175602" y="2880456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26949" y="2784186"/>
            <a:ext cx="1530750" cy="13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4300" y="3623625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87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6"/>
          <p:cNvPicPr preferRelativeResize="0"/>
          <p:nvPr/>
        </p:nvPicPr>
        <p:blipFill rotWithShape="1">
          <a:blip r:embed="rId4">
            <a:alphaModFix/>
          </a:blip>
          <a:srcRect b="0" l="37011" r="0" t="0"/>
          <a:stretch/>
        </p:blipFill>
        <p:spPr>
          <a:xfrm>
            <a:off x="5200887" y="822925"/>
            <a:ext cx="1013688" cy="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6"/>
          <p:cNvPicPr preferRelativeResize="0"/>
          <p:nvPr/>
        </p:nvPicPr>
        <p:blipFill rotWithShape="1">
          <a:blip r:embed="rId3">
            <a:alphaModFix/>
          </a:blip>
          <a:srcRect b="0" l="-93948" r="0" t="0"/>
          <a:stretch/>
        </p:blipFill>
        <p:spPr>
          <a:xfrm flipH="1" rot="10800000">
            <a:off x="2811925" y="822925"/>
            <a:ext cx="1361925" cy="3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50" y="468585"/>
            <a:ext cx="1041950" cy="104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3052" y="532568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1177631">
            <a:off x="4175602" y="501631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4825" y="467050"/>
            <a:ext cx="1244375" cy="111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128851" y="415100"/>
            <a:ext cx="218622" cy="32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6"/>
          <p:cNvPicPr preferRelativeResize="0"/>
          <p:nvPr/>
        </p:nvPicPr>
        <p:blipFill>
          <a:blip r:embed="rId9">
            <a:alphaModFix amt="34000"/>
          </a:blip>
          <a:stretch>
            <a:fillRect/>
          </a:stretch>
        </p:blipFill>
        <p:spPr>
          <a:xfrm>
            <a:off x="6255375" y="45257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13685" y="415101"/>
            <a:ext cx="218622" cy="32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4300" y="12448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66550" y="601500"/>
            <a:ext cx="874951" cy="7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6"/>
          <p:cNvPicPr preferRelativeResize="0"/>
          <p:nvPr/>
        </p:nvPicPr>
        <p:blipFill rotWithShape="1">
          <a:blip r:embed="rId4">
            <a:alphaModFix/>
          </a:blip>
          <a:srcRect b="0" l="73443" r="0" t="0"/>
          <a:stretch/>
        </p:blipFill>
        <p:spPr>
          <a:xfrm>
            <a:off x="7439175" y="791996"/>
            <a:ext cx="427375" cy="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6"/>
          <p:cNvPicPr preferRelativeResize="0"/>
          <p:nvPr/>
        </p:nvPicPr>
        <p:blipFill rotWithShape="1">
          <a:blip r:embed="rId12">
            <a:alphaModFix/>
          </a:blip>
          <a:srcRect b="33915" l="32746" r="50014" t="46601"/>
          <a:stretch/>
        </p:blipFill>
        <p:spPr>
          <a:xfrm>
            <a:off x="7540298" y="263625"/>
            <a:ext cx="536149" cy="62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6"/>
          <p:cNvPicPr preferRelativeResize="0"/>
          <p:nvPr/>
        </p:nvPicPr>
        <p:blipFill rotWithShape="1">
          <a:blip r:embed="rId12">
            <a:alphaModFix/>
          </a:blip>
          <a:srcRect b="33915" l="32746" r="50014" t="46601"/>
          <a:stretch/>
        </p:blipFill>
        <p:spPr>
          <a:xfrm>
            <a:off x="8607848" y="263613"/>
            <a:ext cx="536149" cy="62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6"/>
          <p:cNvPicPr preferRelativeResize="0"/>
          <p:nvPr/>
        </p:nvPicPr>
        <p:blipFill rotWithShape="1">
          <a:blip r:embed="rId4">
            <a:alphaModFix/>
          </a:blip>
          <a:srcRect b="0" l="37011" r="0" t="0"/>
          <a:stretch/>
        </p:blipFill>
        <p:spPr>
          <a:xfrm flipH="1" rot="10800000">
            <a:off x="5200887" y="3201750"/>
            <a:ext cx="1013688" cy="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6"/>
          <p:cNvPicPr preferRelativeResize="0"/>
          <p:nvPr/>
        </p:nvPicPr>
        <p:blipFill rotWithShape="1">
          <a:blip r:embed="rId3">
            <a:alphaModFix/>
          </a:blip>
          <a:srcRect b="0" l="-93948" r="0" t="0"/>
          <a:stretch/>
        </p:blipFill>
        <p:spPr>
          <a:xfrm>
            <a:off x="2811925" y="3201750"/>
            <a:ext cx="1361925" cy="3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1032875" y="3201750"/>
            <a:ext cx="1361925" cy="3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50" y="2847410"/>
            <a:ext cx="1041950" cy="104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3052" y="2911393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1177631">
            <a:off x="4175602" y="2880456"/>
            <a:ext cx="1098001" cy="98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26949" y="2784186"/>
            <a:ext cx="1530750" cy="13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4300" y="3623625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6"/>
          <p:cNvSpPr/>
          <p:nvPr/>
        </p:nvSpPr>
        <p:spPr>
          <a:xfrm>
            <a:off x="1422600" y="2847400"/>
            <a:ext cx="479100" cy="455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RPKI &gt; IRR Databases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7017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8"/>
          <p:cNvSpPr txBox="1"/>
          <p:nvPr/>
        </p:nvSpPr>
        <p:spPr>
          <a:xfrm>
            <a:off x="5236100" y="0"/>
            <a:ext cx="30000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4"/>
              </a:rPr>
              <a:t>http://irrexplorer.nlnog.net/search/206924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RPKI &gt;&gt;&gt; IRR Databases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It's 2019, how is adoption?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650" y="381000"/>
            <a:ext cx="6667500" cy="43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250" y="381000"/>
            <a:ext cx="666750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Assumptions</a:t>
            </a:r>
            <a:endParaRPr/>
          </a:p>
        </p:txBody>
      </p:sp>
      <p:sp>
        <p:nvSpPr>
          <p:cNvPr id="377" name="Google Shape;377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Lots of people have default routes</a:t>
            </a:r>
            <a:endParaRPr sz="3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l">
              <a:spcBef>
                <a:spcPts val="160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Lots of people are signing but not validating</a:t>
            </a:r>
            <a:endParaRPr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Testing </a:t>
            </a:r>
            <a:r>
              <a:rPr lang="en-GB"/>
              <a:t>methodology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39188"/>
            <a:ext cx="8839199" cy="166513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5"/>
          <p:cNvSpPr txBox="1"/>
          <p:nvPr>
            <p:ph type="title"/>
          </p:nvPr>
        </p:nvSpPr>
        <p:spPr>
          <a:xfrm>
            <a:off x="311700" y="2212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Testing methodology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6"/>
          <p:cNvSpPr txBox="1"/>
          <p:nvPr>
            <p:ph type="title"/>
          </p:nvPr>
        </p:nvSpPr>
        <p:spPr>
          <a:xfrm>
            <a:off x="311700" y="2212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Testing methodology </a:t>
            </a:r>
            <a:endParaRPr/>
          </a:p>
        </p:txBody>
      </p:sp>
      <p:pic>
        <p:nvPicPr>
          <p:cNvPr id="394" name="Google Shape;39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1340"/>
            <a:ext cx="9144001" cy="3702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800" y="337385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823707">
            <a:off x="-380747" y="3509904"/>
            <a:ext cx="2456344" cy="99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4133" y="25167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7"/>
          <p:cNvPicPr preferRelativeResize="0"/>
          <p:nvPr/>
        </p:nvPicPr>
        <p:blipFill rotWithShape="1">
          <a:blip r:embed="rId6">
            <a:alphaModFix/>
          </a:blip>
          <a:srcRect b="8214" l="0" r="0" t="0"/>
          <a:stretch/>
        </p:blipFill>
        <p:spPr>
          <a:xfrm rot="685145">
            <a:off x="990673" y="1419010"/>
            <a:ext cx="1092127" cy="145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10">
            <a:off x="2324080" y="1057845"/>
            <a:ext cx="1074789" cy="93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06">
            <a:off x="2031662" y="1918569"/>
            <a:ext cx="984850" cy="85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10">
            <a:off x="2772488" y="2202626"/>
            <a:ext cx="1016503" cy="882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800" y="337385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823707">
            <a:off x="-380747" y="3509904"/>
            <a:ext cx="2456344" cy="99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4133" y="25167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8"/>
          <p:cNvPicPr preferRelativeResize="0"/>
          <p:nvPr/>
        </p:nvPicPr>
        <p:blipFill rotWithShape="1">
          <a:blip r:embed="rId6">
            <a:alphaModFix/>
          </a:blip>
          <a:srcRect b="8214" l="0" r="0" t="0"/>
          <a:stretch/>
        </p:blipFill>
        <p:spPr>
          <a:xfrm rot="685145">
            <a:off x="990673" y="1419010"/>
            <a:ext cx="1092127" cy="145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10">
            <a:off x="2324080" y="1057845"/>
            <a:ext cx="1074789" cy="93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06">
            <a:off x="2031662" y="1918569"/>
            <a:ext cx="984850" cy="85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10">
            <a:off x="2772488" y="2202626"/>
            <a:ext cx="1016503" cy="882672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8"/>
          <p:cNvSpPr txBox="1"/>
          <p:nvPr/>
        </p:nvSpPr>
        <p:spPr>
          <a:xfrm>
            <a:off x="5193125" y="4072575"/>
            <a:ext cx="2872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0.0.0.0/0 responses collected</a:t>
            </a:r>
            <a:endParaRPr/>
          </a:p>
        </p:txBody>
      </p:sp>
      <p:pic>
        <p:nvPicPr>
          <p:cNvPr id="418" name="Google Shape;418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055125" y="4048800"/>
            <a:ext cx="923925" cy="3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800" y="337385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823707">
            <a:off x="-380747" y="3509904"/>
            <a:ext cx="2456344" cy="99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4133" y="25167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9"/>
          <p:cNvPicPr preferRelativeResize="0"/>
          <p:nvPr/>
        </p:nvPicPr>
        <p:blipFill rotWithShape="1">
          <a:blip r:embed="rId6">
            <a:alphaModFix/>
          </a:blip>
          <a:srcRect b="8214" l="0" r="0" t="0"/>
          <a:stretch/>
        </p:blipFill>
        <p:spPr>
          <a:xfrm rot="685145">
            <a:off x="990673" y="1419010"/>
            <a:ext cx="1092127" cy="145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10">
            <a:off x="2324080" y="1057845"/>
            <a:ext cx="1074789" cy="93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06">
            <a:off x="2031662" y="1918569"/>
            <a:ext cx="984850" cy="85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10">
            <a:off x="2772488" y="2202626"/>
            <a:ext cx="1016503" cy="88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26525" y="4048800"/>
            <a:ext cx="9239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9"/>
          <p:cNvPicPr preferRelativeResize="0"/>
          <p:nvPr/>
        </p:nvPicPr>
        <p:blipFill rotWithShape="1">
          <a:blip r:embed="rId9">
            <a:alphaModFix/>
          </a:blip>
          <a:srcRect b="0" l="22803" r="0" t="0"/>
          <a:stretch/>
        </p:blipFill>
        <p:spPr>
          <a:xfrm rot="-5400000">
            <a:off x="4329262" y="3367613"/>
            <a:ext cx="2321651" cy="12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9"/>
          <p:cNvPicPr preferRelativeResize="0"/>
          <p:nvPr/>
        </p:nvPicPr>
        <p:blipFill rotWithShape="1">
          <a:blip r:embed="rId9">
            <a:alphaModFix/>
          </a:blip>
          <a:srcRect b="0" l="22390" r="0" t="0"/>
          <a:stretch/>
        </p:blipFill>
        <p:spPr>
          <a:xfrm rot="-5400000">
            <a:off x="5820462" y="3373813"/>
            <a:ext cx="2334052" cy="12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9"/>
          <p:cNvPicPr preferRelativeResize="0"/>
          <p:nvPr/>
        </p:nvPicPr>
        <p:blipFill rotWithShape="1">
          <a:blip r:embed="rId9">
            <a:alphaModFix/>
          </a:blip>
          <a:srcRect b="0" l="19458" r="0" t="0"/>
          <a:stretch/>
        </p:blipFill>
        <p:spPr>
          <a:xfrm rot="-5400000">
            <a:off x="7197363" y="3329762"/>
            <a:ext cx="2422149" cy="12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9"/>
          <p:cNvPicPr preferRelativeResize="0"/>
          <p:nvPr/>
        </p:nvPicPr>
        <p:blipFill rotWithShape="1">
          <a:blip r:embed="rId5">
            <a:alphaModFix/>
          </a:blip>
          <a:srcRect b="0" l="0" r="0" t="69586"/>
          <a:stretch/>
        </p:blipFill>
        <p:spPr>
          <a:xfrm>
            <a:off x="4428450" y="0"/>
            <a:ext cx="4715550" cy="14341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9"/>
          <p:cNvSpPr txBox="1"/>
          <p:nvPr/>
        </p:nvSpPr>
        <p:spPr>
          <a:xfrm rot="-4122724">
            <a:off x="4396703" y="2703547"/>
            <a:ext cx="1902191" cy="4171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ARIN ROA invalid</a:t>
            </a:r>
            <a:endParaRPr b="1"/>
          </a:p>
        </p:txBody>
      </p:sp>
      <p:sp>
        <p:nvSpPr>
          <p:cNvPr id="436" name="Google Shape;436;p49"/>
          <p:cNvSpPr txBox="1"/>
          <p:nvPr/>
        </p:nvSpPr>
        <p:spPr>
          <a:xfrm rot="-4122724">
            <a:off x="5835128" y="2703547"/>
            <a:ext cx="1902191" cy="4171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RIPE ROA invalid</a:t>
            </a:r>
            <a:endParaRPr b="1"/>
          </a:p>
        </p:txBody>
      </p:sp>
      <p:sp>
        <p:nvSpPr>
          <p:cNvPr id="437" name="Google Shape;437;p49"/>
          <p:cNvSpPr txBox="1"/>
          <p:nvPr/>
        </p:nvSpPr>
        <p:spPr>
          <a:xfrm rot="-4122724">
            <a:off x="7247028" y="2626372"/>
            <a:ext cx="1902191" cy="4171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ARIN</a:t>
            </a:r>
            <a:r>
              <a:rPr b="1" lang="en-GB"/>
              <a:t> ROA valid</a:t>
            </a:r>
            <a:endParaRPr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0"/>
          <p:cNvSpPr txBox="1"/>
          <p:nvPr/>
        </p:nvSpPr>
        <p:spPr>
          <a:xfrm>
            <a:off x="1220100" y="1311600"/>
            <a:ext cx="67038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ben@rpkimapper:~/Aug22-Scan$ ls -alh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total 13G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drwxr-xr-x  2 ben  ben  4.0K Aug 31 12:17 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drwxr-xr-x 10 ben  ben  4.0K Aug 22 10:44 ..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-rwxr-xr-x  1 root root 4.0G Aug 23 18:33 ARINinvalidROI.ipv4.data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-rw-r--r--  1 ben  ben  1.4M Aug 31 12:17 asn.csv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-rw-r--r--  1 ben  ben   17M Aug 31 12:17 prefix.csv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-rwxr-xr-x  1 root root 4.0G Aug 23 18:33 RIPEinvalidROI.ipv4.data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-rw-r--r--  1 ben  ben   22M Aug 22 10:44 table.txt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-rw-r--r--  1 ben  ben   16M Aug 22 10:46 table.txt_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-rwxr-xr-x  1 root root 4.0G Aug 23 18:33 validROI.ipv4.data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1"/>
          <p:cNvSpPr txBox="1"/>
          <p:nvPr/>
        </p:nvSpPr>
        <p:spPr>
          <a:xfrm>
            <a:off x="1220100" y="1311600"/>
            <a:ext cx="67038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ben@rpkimapper:~/Aug22-Scan$ ls -alh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total 13G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drwxr-xr-x  2 ben  ben  4.0K Aug 31 12:17 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drwxr-xr-x 10 ben  ben  4.0K Aug 22 10:44 ..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-rwxr-xr-x  1 root root 4.0G Aug 23 18:33 ARINinvalidROI.ipv4.data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-rw-r--r--  1 ben  ben  1.4M Aug 31 12:17 asn.csv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-rw-r--r--  1 ben  ben   17M Aug 31 12:17 prefix.csv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-rwxr-xr-x  1 root root 4.0G Aug 23 18:33 RIPEinvalidROI.ipv4.data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-rw-r--r--  1 ben  ben   22M Aug 22 10:44 table.txt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-rw-r--r--  1 ben  ben   16M Aug 22 10:46 table.txt_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-rwxr-xr-x  1 root root 4.0G Aug 23 18:33 validROI.ipv4.data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2"/>
          <p:cNvSpPr txBox="1"/>
          <p:nvPr/>
        </p:nvSpPr>
        <p:spPr>
          <a:xfrm>
            <a:off x="1220100" y="1311600"/>
            <a:ext cx="67038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ben@rpkimapper:~/Aug22-Scan$ ls -alh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total 13G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drwxr-xr-x  2 ben  ben  4.0K Aug 31 12:17 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drwxr-xr-x 10 ben  ben  4.0K Aug 22 10:44 ..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-rwxr-xr-x  1 root root 4.0G Aug 23 18:33 ARINinvalidROI.ipv4.data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-rw-r--r--  1 ben  ben  1.4M Aug 31 12:17 asn.csv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-rw-r--r--  1 ben  ben   17M Aug 31 12:17 prefix.csv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-rwxr-xr-x  1 root root 4.0G Aug 23 18:33 RIPEinvalidROI.ipv4.data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-rw-r--r--  1 ben  ben   22M Aug 22 10:44 table.txt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-rw-r--r--  1 ben  ben   16M Aug 22 10:46 table.txt_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-rwxr-xr-x  1 root root 4.0G Aug 23 18:33 validROI.ipv4.data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25" y="152400"/>
            <a:ext cx="816736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7990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4"/>
          <p:cNvSpPr txBox="1"/>
          <p:nvPr/>
        </p:nvSpPr>
        <p:spPr>
          <a:xfrm>
            <a:off x="4206600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66" name="Google Shape;466;p54"/>
          <p:cNvSpPr txBox="1"/>
          <p:nvPr/>
        </p:nvSpPr>
        <p:spPr>
          <a:xfrm>
            <a:off x="654925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67" name="Google Shape;467;p54"/>
          <p:cNvSpPr txBox="1"/>
          <p:nvPr/>
        </p:nvSpPr>
        <p:spPr>
          <a:xfrm>
            <a:off x="7779713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468" name="Google Shape;46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17048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4"/>
          <p:cNvSpPr txBox="1"/>
          <p:nvPr>
            <p:ph type="title"/>
          </p:nvPr>
        </p:nvSpPr>
        <p:spPr>
          <a:xfrm>
            <a:off x="311700" y="-589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means what?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7990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5"/>
          <p:cNvSpPr txBox="1"/>
          <p:nvPr/>
        </p:nvSpPr>
        <p:spPr>
          <a:xfrm>
            <a:off x="4206600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80" name="Google Shape;480;p55"/>
          <p:cNvSpPr txBox="1"/>
          <p:nvPr/>
        </p:nvSpPr>
        <p:spPr>
          <a:xfrm>
            <a:off x="654925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81" name="Google Shape;481;p55"/>
          <p:cNvSpPr txBox="1"/>
          <p:nvPr/>
        </p:nvSpPr>
        <p:spPr>
          <a:xfrm>
            <a:off x="7779713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482" name="Google Shape;48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17048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5"/>
          <p:cNvSpPr txBox="1"/>
          <p:nvPr/>
        </p:nvSpPr>
        <p:spPr>
          <a:xfrm>
            <a:off x="279200" y="-85900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IF</a:t>
            </a:r>
            <a:endParaRPr sz="4800"/>
          </a:p>
        </p:txBody>
      </p:sp>
      <p:sp>
        <p:nvSpPr>
          <p:cNvPr id="486" name="Google Shape;486;p55"/>
          <p:cNvSpPr txBox="1"/>
          <p:nvPr/>
        </p:nvSpPr>
        <p:spPr>
          <a:xfrm>
            <a:off x="104000" y="756950"/>
            <a:ext cx="1880100" cy="186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7990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6"/>
          <p:cNvSpPr txBox="1"/>
          <p:nvPr/>
        </p:nvSpPr>
        <p:spPr>
          <a:xfrm>
            <a:off x="4206600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95" name="Google Shape;495;p56"/>
          <p:cNvSpPr txBox="1"/>
          <p:nvPr/>
        </p:nvSpPr>
        <p:spPr>
          <a:xfrm>
            <a:off x="654925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96" name="Google Shape;496;p56"/>
          <p:cNvSpPr txBox="1"/>
          <p:nvPr/>
        </p:nvSpPr>
        <p:spPr>
          <a:xfrm>
            <a:off x="7779713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497" name="Google Shape;49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17048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56"/>
          <p:cNvSpPr txBox="1"/>
          <p:nvPr/>
        </p:nvSpPr>
        <p:spPr>
          <a:xfrm>
            <a:off x="279200" y="-85900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IF</a:t>
            </a:r>
            <a:endParaRPr sz="4800"/>
          </a:p>
        </p:txBody>
      </p:sp>
      <p:sp>
        <p:nvSpPr>
          <p:cNvPr id="501" name="Google Shape;501;p56"/>
          <p:cNvSpPr txBox="1"/>
          <p:nvPr/>
        </p:nvSpPr>
        <p:spPr>
          <a:xfrm>
            <a:off x="104000" y="756950"/>
            <a:ext cx="1880100" cy="186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56"/>
          <p:cNvSpPr txBox="1"/>
          <p:nvPr/>
        </p:nvSpPr>
        <p:spPr>
          <a:xfrm>
            <a:off x="0" y="3704075"/>
            <a:ext cx="9144000" cy="14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Then they are validating and dropping(!)</a:t>
            </a:r>
            <a:endParaRPr sz="3600"/>
          </a:p>
        </p:txBody>
      </p:sp>
      <p:pic>
        <p:nvPicPr>
          <p:cNvPr id="503" name="Google Shape;503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8650" y="3704075"/>
            <a:ext cx="889950" cy="8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7990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7"/>
          <p:cNvSpPr txBox="1"/>
          <p:nvPr/>
        </p:nvSpPr>
        <p:spPr>
          <a:xfrm>
            <a:off x="4206600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12" name="Google Shape;512;p57"/>
          <p:cNvSpPr txBox="1"/>
          <p:nvPr/>
        </p:nvSpPr>
        <p:spPr>
          <a:xfrm>
            <a:off x="654925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13" name="Google Shape;513;p57"/>
          <p:cNvSpPr txBox="1"/>
          <p:nvPr/>
        </p:nvSpPr>
        <p:spPr>
          <a:xfrm>
            <a:off x="7779713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514" name="Google Shape;51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17048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57"/>
          <p:cNvSpPr txBox="1"/>
          <p:nvPr/>
        </p:nvSpPr>
        <p:spPr>
          <a:xfrm>
            <a:off x="279200" y="-85900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IF</a:t>
            </a:r>
            <a:endParaRPr sz="4800"/>
          </a:p>
        </p:txBody>
      </p:sp>
      <p:sp>
        <p:nvSpPr>
          <p:cNvPr id="518" name="Google Shape;518;p57"/>
          <p:cNvSpPr txBox="1"/>
          <p:nvPr/>
        </p:nvSpPr>
        <p:spPr>
          <a:xfrm>
            <a:off x="104000" y="756950"/>
            <a:ext cx="6230700" cy="186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57"/>
          <p:cNvSpPr txBox="1"/>
          <p:nvPr/>
        </p:nvSpPr>
        <p:spPr>
          <a:xfrm>
            <a:off x="0" y="3704075"/>
            <a:ext cx="9144000" cy="14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Then they are using a popular ROA validator setup with defaults</a:t>
            </a:r>
            <a:endParaRPr sz="36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7990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8"/>
          <p:cNvSpPr txBox="1"/>
          <p:nvPr/>
        </p:nvSpPr>
        <p:spPr>
          <a:xfrm>
            <a:off x="4206600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28" name="Google Shape;528;p58"/>
          <p:cNvSpPr txBox="1"/>
          <p:nvPr/>
        </p:nvSpPr>
        <p:spPr>
          <a:xfrm>
            <a:off x="654925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29" name="Google Shape;529;p58"/>
          <p:cNvSpPr txBox="1"/>
          <p:nvPr/>
        </p:nvSpPr>
        <p:spPr>
          <a:xfrm>
            <a:off x="7779713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530" name="Google Shape;53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17048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8"/>
          <p:cNvSpPr txBox="1"/>
          <p:nvPr/>
        </p:nvSpPr>
        <p:spPr>
          <a:xfrm>
            <a:off x="279200" y="-85900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IF</a:t>
            </a:r>
            <a:endParaRPr sz="4800"/>
          </a:p>
        </p:txBody>
      </p:sp>
      <p:sp>
        <p:nvSpPr>
          <p:cNvPr id="534" name="Google Shape;534;p58"/>
          <p:cNvSpPr txBox="1"/>
          <p:nvPr/>
        </p:nvSpPr>
        <p:spPr>
          <a:xfrm>
            <a:off x="104000" y="756950"/>
            <a:ext cx="8929800" cy="186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58"/>
          <p:cNvSpPr txBox="1"/>
          <p:nvPr/>
        </p:nvSpPr>
        <p:spPr>
          <a:xfrm>
            <a:off x="0" y="3704075"/>
            <a:ext cx="9144000" cy="14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Then they are not validating anything</a:t>
            </a:r>
            <a:endParaRPr sz="36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9"/>
          <p:cNvSpPr txBox="1"/>
          <p:nvPr>
            <p:ph type="title"/>
          </p:nvPr>
        </p:nvSpPr>
        <p:spPr>
          <a:xfrm>
            <a:off x="0" y="1106125"/>
            <a:ext cx="9144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Wait, what?!</a:t>
            </a:r>
            <a:endParaRPr/>
          </a:p>
        </p:txBody>
      </p:sp>
      <p:sp>
        <p:nvSpPr>
          <p:cNvPr id="541" name="Google Shape;541;p5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/>
              <a:t>Not all ROA's are equal?</a:t>
            </a:r>
            <a:endParaRPr sz="4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675" y="0"/>
            <a:ext cx="71186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52" name="Google Shape;55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675" y="0"/>
            <a:ext cx="71186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6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CCCCCC"/>
                </a:highlight>
              </a:rPr>
              <a:t>Sad.</a:t>
            </a:r>
            <a:endParaRPr>
              <a:highlight>
                <a:srgbClr val="CCCCCC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50" y="0"/>
            <a:ext cx="78076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2142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1894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2142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62"/>
          <p:cNvSpPr txBox="1"/>
          <p:nvPr/>
        </p:nvSpPr>
        <p:spPr>
          <a:xfrm>
            <a:off x="4206600" y="11897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62" name="Google Shape;562;p62"/>
          <p:cNvSpPr txBox="1"/>
          <p:nvPr/>
        </p:nvSpPr>
        <p:spPr>
          <a:xfrm>
            <a:off x="654925" y="11897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63" name="Google Shape;563;p62"/>
          <p:cNvSpPr txBox="1"/>
          <p:nvPr/>
        </p:nvSpPr>
        <p:spPr>
          <a:xfrm>
            <a:off x="7779713" y="11897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564" name="Google Shape;56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1095230"/>
            <a:ext cx="614400" cy="481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1095230"/>
            <a:ext cx="614400" cy="481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10952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62"/>
          <p:cNvSpPr txBox="1"/>
          <p:nvPr/>
        </p:nvSpPr>
        <p:spPr>
          <a:xfrm>
            <a:off x="529075" y="2006975"/>
            <a:ext cx="8661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130 Mil</a:t>
            </a:r>
            <a:endParaRPr/>
          </a:p>
        </p:txBody>
      </p:sp>
      <p:sp>
        <p:nvSpPr>
          <p:cNvPr id="568" name="Google Shape;568;p62"/>
          <p:cNvSpPr txBox="1"/>
          <p:nvPr/>
        </p:nvSpPr>
        <p:spPr>
          <a:xfrm>
            <a:off x="7653884" y="2006975"/>
            <a:ext cx="14901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128.2 Mil</a:t>
            </a:r>
            <a:endParaRPr/>
          </a:p>
        </p:txBody>
      </p:sp>
      <p:sp>
        <p:nvSpPr>
          <p:cNvPr id="569" name="Google Shape;569;p62"/>
          <p:cNvSpPr txBox="1"/>
          <p:nvPr/>
        </p:nvSpPr>
        <p:spPr>
          <a:xfrm>
            <a:off x="4072475" y="2006975"/>
            <a:ext cx="10617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128.3 Mil</a:t>
            </a:r>
            <a:endParaRPr/>
          </a:p>
        </p:txBody>
      </p:sp>
      <p:pic>
        <p:nvPicPr>
          <p:cNvPr id="570" name="Google Shape;57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29124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288757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2912400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62"/>
          <p:cNvSpPr txBox="1"/>
          <p:nvPr/>
        </p:nvSpPr>
        <p:spPr>
          <a:xfrm>
            <a:off x="4206600" y="3887875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74" name="Google Shape;574;p62"/>
          <p:cNvSpPr txBox="1"/>
          <p:nvPr/>
        </p:nvSpPr>
        <p:spPr>
          <a:xfrm>
            <a:off x="654925" y="3887875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75" name="Google Shape;575;p62"/>
          <p:cNvSpPr txBox="1"/>
          <p:nvPr/>
        </p:nvSpPr>
        <p:spPr>
          <a:xfrm>
            <a:off x="7779713" y="3887875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576" name="Google Shape;57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3793405"/>
            <a:ext cx="614400" cy="481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3793405"/>
            <a:ext cx="614400" cy="481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3793421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62"/>
          <p:cNvSpPr txBox="1"/>
          <p:nvPr/>
        </p:nvSpPr>
        <p:spPr>
          <a:xfrm>
            <a:off x="529075" y="4705150"/>
            <a:ext cx="8661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282 </a:t>
            </a:r>
            <a:r>
              <a:rPr lang="en-GB"/>
              <a:t>Mil</a:t>
            </a:r>
            <a:endParaRPr/>
          </a:p>
        </p:txBody>
      </p:sp>
      <p:sp>
        <p:nvSpPr>
          <p:cNvPr id="580" name="Google Shape;580;p62"/>
          <p:cNvSpPr txBox="1"/>
          <p:nvPr/>
        </p:nvSpPr>
        <p:spPr>
          <a:xfrm>
            <a:off x="7653884" y="4705150"/>
            <a:ext cx="14901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278.2 </a:t>
            </a:r>
            <a:r>
              <a:rPr lang="en-GB"/>
              <a:t>Mil</a:t>
            </a:r>
            <a:endParaRPr/>
          </a:p>
        </p:txBody>
      </p:sp>
      <p:sp>
        <p:nvSpPr>
          <p:cNvPr id="581" name="Google Shape;581;p62"/>
          <p:cNvSpPr txBox="1"/>
          <p:nvPr/>
        </p:nvSpPr>
        <p:spPr>
          <a:xfrm>
            <a:off x="4072475" y="4705150"/>
            <a:ext cx="10617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278.7 </a:t>
            </a:r>
            <a:r>
              <a:rPr lang="en-GB"/>
              <a:t>Mil</a:t>
            </a:r>
            <a:endParaRPr/>
          </a:p>
        </p:txBody>
      </p:sp>
      <p:sp>
        <p:nvSpPr>
          <p:cNvPr id="582" name="Google Shape;582;p62"/>
          <p:cNvSpPr/>
          <p:nvPr/>
        </p:nvSpPr>
        <p:spPr>
          <a:xfrm>
            <a:off x="-12" y="0"/>
            <a:ext cx="1304825" cy="481900"/>
          </a:xfrm>
          <a:prstGeom prst="flowChartPunched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2018</a:t>
            </a:r>
            <a:endParaRPr b="1" sz="1800"/>
          </a:p>
        </p:txBody>
      </p:sp>
      <p:sp>
        <p:nvSpPr>
          <p:cNvPr id="583" name="Google Shape;583;p62"/>
          <p:cNvSpPr/>
          <p:nvPr/>
        </p:nvSpPr>
        <p:spPr>
          <a:xfrm>
            <a:off x="-12" y="2419425"/>
            <a:ext cx="1304825" cy="481900"/>
          </a:xfrm>
          <a:prstGeom prst="flowChartPunched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2019</a:t>
            </a:r>
            <a:endParaRPr b="1" sz="1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90" name="Google Shape;590;p63"/>
          <p:cNvPicPr preferRelativeResize="0"/>
          <p:nvPr/>
        </p:nvPicPr>
        <p:blipFill rotWithShape="1">
          <a:blip r:embed="rId3">
            <a:alphaModFix/>
          </a:blip>
          <a:srcRect b="23524" l="0" r="0" t="0"/>
          <a:stretch/>
        </p:blipFill>
        <p:spPr>
          <a:xfrm>
            <a:off x="2680475" y="0"/>
            <a:ext cx="378304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/>
              <a:t>616</a:t>
            </a:r>
            <a:r>
              <a:rPr lang="en-GB" sz="9600"/>
              <a:t> RPKI Filtering ASNs</a:t>
            </a:r>
            <a:endParaRPr sz="9600"/>
          </a:p>
        </p:txBody>
      </p:sp>
      <p:sp>
        <p:nvSpPr>
          <p:cNvPr id="596" name="Google Shape;596;p6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Up from 50 or so last year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Amounts to 6 /8's protected by RPKI</a:t>
            </a:r>
            <a:endParaRPr/>
          </a:p>
        </p:txBody>
      </p:sp>
      <p:sp>
        <p:nvSpPr>
          <p:cNvPr id="602" name="Google Shape;602;p6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Last year it was 2 /11's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T1 and T2 Providers doing RPKI filtering</a:t>
            </a:r>
            <a:endParaRPr/>
          </a:p>
        </p:txBody>
      </p:sp>
      <p:pic>
        <p:nvPicPr>
          <p:cNvPr id="608" name="Google Shape;60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82097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3375" y="1170125"/>
            <a:ext cx="5051274" cy="143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5850" y="2761938"/>
            <a:ext cx="4846415" cy="222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4325" y="3940263"/>
            <a:ext cx="2857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7850" y="2880063"/>
            <a:ext cx="2457450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25" y="0"/>
            <a:ext cx="837314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Graphs for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</a:t>
            </a:r>
            <a:r>
              <a:rPr lang="en-GB"/>
              <a:t>ecision</a:t>
            </a:r>
            <a:r>
              <a:rPr lang="en-GB"/>
              <a:t> makers</a:t>
            </a:r>
            <a:endParaRPr/>
          </a:p>
        </p:txBody>
      </p:sp>
      <p:pic>
        <p:nvPicPr>
          <p:cNvPr id="623" name="Google Shape;623;p68"/>
          <p:cNvPicPr preferRelativeResize="0"/>
          <p:nvPr/>
        </p:nvPicPr>
        <p:blipFill rotWithShape="1">
          <a:blip r:embed="rId3">
            <a:alphaModFix/>
          </a:blip>
          <a:srcRect b="7542" l="0" r="0" t="20275"/>
          <a:stretch/>
        </p:blipFill>
        <p:spPr>
          <a:xfrm>
            <a:off x="0" y="2361525"/>
            <a:ext cx="2529975" cy="278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9" name="Google Shape;62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287" y="447425"/>
            <a:ext cx="9182574" cy="4248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0" name="Google Shape;630;p69"/>
          <p:cNvCxnSpPr/>
          <p:nvPr/>
        </p:nvCxnSpPr>
        <p:spPr>
          <a:xfrm>
            <a:off x="3022225" y="702850"/>
            <a:ext cx="0" cy="33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1" name="Google Shape;631;p69"/>
          <p:cNvSpPr txBox="1"/>
          <p:nvPr/>
        </p:nvSpPr>
        <p:spPr>
          <a:xfrm>
            <a:off x="2370475" y="273550"/>
            <a:ext cx="36804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Uniq ASNs</a:t>
            </a:r>
            <a:endParaRPr/>
          </a:p>
        </p:txBody>
      </p:sp>
      <p:sp>
        <p:nvSpPr>
          <p:cNvPr id="632" name="Google Shape;632;p69"/>
          <p:cNvSpPr/>
          <p:nvPr/>
        </p:nvSpPr>
        <p:spPr>
          <a:xfrm>
            <a:off x="5162675" y="504775"/>
            <a:ext cx="2638800" cy="36357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Assuming same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growth rate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0"/>
          <p:cNvSpPr txBox="1"/>
          <p:nvPr/>
        </p:nvSpPr>
        <p:spPr>
          <a:xfrm>
            <a:off x="0" y="38675"/>
            <a:ext cx="4892100" cy="51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57598   | MD | ripencc  | SHA-AS, MD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15426   | NL | ripencc  | XENOSITE Amsterdam,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34968   | NL | ripencc  | IUNXI,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35470   | NL | ripencc  | XL-AS,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34762   | BE | ripencc  | COMBELL-AS, BE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28878   | NL | ripencc  | SIGNET-AS,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39647   | NL | ripencc  | REDHOSTING-AS,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8455    | NL | ripencc  | ATOM86-AS ATOM86,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21155   | NL | ripencc  | ASN-PROSERVE Amsterdam,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197902  | NL | ripencc  | HOSTNET,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24679   | DE | ripencc  | SSERV-AS, DE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20559   | NL | ripencc  | FUNDAMENTS-AS,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8608    | NL | ripencc  | QINIP Esprit Telecom B.V.,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200831  | NL | ripencc  | MIHOSNET,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30870   | NL | ripencc  | TRANS-IX-AS Trans-iX,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29028   | NL | ripencc  | COMPUKOS-AS,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24586   | NL | ripencc  | NL-INTERMAX B.V.,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34756   | NL | ripencc  | ASN-GVRH,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8312    | NL | ripencc  | ZYLON-AS,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202955  | NL | ripencc  | IAHOSTER,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201975  | NL | ripencc  | UNISCAPEB IT-Services &amp; Hosting,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41480   | NL | ripencc  | SYSTEMEC-AS,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201290  | NL | ripencc  | BLACKGATE,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39637   | NL | ripencc  | NETLOGICS-AS,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8587    | NL | ripencc  | INFRACOM-AS,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50554   | NL | ripencc  | NCBV-BACKBONE,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61349   | NL | ripencc  | MAXITEL,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58075   | NL | ripencc  | X2COM,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59980   | NL | ripencc  | MIJNDOMEIN,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8" name="Google Shape;638;p70"/>
          <p:cNvSpPr txBox="1"/>
          <p:nvPr/>
        </p:nvSpPr>
        <p:spPr>
          <a:xfrm>
            <a:off x="4892125" y="-87525"/>
            <a:ext cx="4251900" cy="45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24730   | NL | ripencc  | ASN-NETHOLDING,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60820   | NL | ripencc  | WIFI4ALL-AS,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202916  | NL | ripencc  | IPS,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28747   | BE | ripencc  | EASYHOST-COLO-AS, BE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34215   | NL | ripencc  | ATINET,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42812   | NL | ripencc  | DT-IT,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48729   | NL | ripencc  | O4S-AS,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199456  | GB | ripencc  | VLDTECH-ASN, GB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60950   | NL | ripencc  | CLOUDNL-AS,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202016  | NL | ripencc  | DOMINOICT,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61429   | NL | ripencc  | AS-CASTOR,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35027   | NL | ripencc  | ASN-SEVENP,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21073   | NL | ripencc  | ZORANET-AS Amsterdam,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41153   | NL | ripencc  | GNTEL-AS,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49627   | NL | ripencc  | SPEAKUP,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61147   | NL | ripencc  | CALLHOSTED-AS Callhosted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42585   | NL | ripencc  | NETWORKING4ALL,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15703   | NL | ripencc  | TRUESERVER-AS TrueServer BV,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15879   | NL | ripencc  | KPN-INTERNEDSERVICES,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35260   | NL | ripencc  | IU-NET,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62353   | NL | ripencc  | ASN-DATAPLACE,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202947  | NL | ripencc  | Multi ICT B.V., Almere,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34141   | NL | ripencc  | IN2IP-AS,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41960   | NL | ripencc  | NEXTPERTISE Nextpertise,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20495   | NL | ripencc  | WEDARE wd6.NET B.V,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52144   | NL | ripencc  | NOTUBIZ,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42755   | NL | ripencc  | DATAFIBER, NL</a:t>
            </a:r>
            <a:endParaRPr/>
          </a:p>
        </p:txBody>
      </p:sp>
      <p:pic>
        <p:nvPicPr>
          <p:cNvPr id="639" name="Google Shape;63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569" y="4282575"/>
            <a:ext cx="713750" cy="5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70"/>
          <p:cNvSpPr txBox="1"/>
          <p:nvPr/>
        </p:nvSpPr>
        <p:spPr>
          <a:xfrm>
            <a:off x="3615325" y="4349575"/>
            <a:ext cx="5937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91%</a:t>
            </a:r>
            <a:endParaRPr b="1"/>
          </a:p>
        </p:txBody>
      </p:sp>
      <p:pic>
        <p:nvPicPr>
          <p:cNvPr id="641" name="Google Shape;641;p70"/>
          <p:cNvPicPr preferRelativeResize="0"/>
          <p:nvPr/>
        </p:nvPicPr>
        <p:blipFill rotWithShape="1">
          <a:blip r:embed="rId4">
            <a:alphaModFix/>
          </a:blip>
          <a:srcRect b="22168" l="0" r="0" t="25398"/>
          <a:stretch/>
        </p:blipFill>
        <p:spPr>
          <a:xfrm>
            <a:off x="4176825" y="4349575"/>
            <a:ext cx="880225" cy="46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70"/>
          <p:cNvSpPr txBox="1"/>
          <p:nvPr/>
        </p:nvSpPr>
        <p:spPr>
          <a:xfrm>
            <a:off x="5057050" y="4363738"/>
            <a:ext cx="5937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3%</a:t>
            </a:r>
            <a:endParaRPr b="1"/>
          </a:p>
        </p:txBody>
      </p:sp>
      <p:pic>
        <p:nvPicPr>
          <p:cNvPr id="643" name="Google Shape;643;p70"/>
          <p:cNvPicPr preferRelativeResize="0"/>
          <p:nvPr/>
        </p:nvPicPr>
        <p:blipFill rotWithShape="1">
          <a:blip r:embed="rId5">
            <a:alphaModFix/>
          </a:blip>
          <a:srcRect b="14439" l="0" r="0" t="12262"/>
          <a:stretch/>
        </p:blipFill>
        <p:spPr>
          <a:xfrm>
            <a:off x="8100050" y="4546838"/>
            <a:ext cx="906769" cy="4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1294" y="4561007"/>
            <a:ext cx="872176" cy="4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8476" y="4561010"/>
            <a:ext cx="872175" cy="433216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70"/>
          <p:cNvSpPr/>
          <p:nvPr/>
        </p:nvSpPr>
        <p:spPr>
          <a:xfrm>
            <a:off x="0" y="93550"/>
            <a:ext cx="3999000" cy="7953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FF00"/>
                </a:solidFill>
              </a:rPr>
              <a:t>From NLNOG 2018</a:t>
            </a:r>
            <a:endParaRPr b="1" sz="32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1"/>
          <p:cNvSpPr txBox="1"/>
          <p:nvPr/>
        </p:nvSpPr>
        <p:spPr>
          <a:xfrm>
            <a:off x="0" y="0"/>
            <a:ext cx="4478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1  BG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1  BR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1  BW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1  CH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1  CW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1  HK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1  IE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1  KM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1  KR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1  PL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1  RU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1  RW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1  TH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2  CA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2  CZ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2  DK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2  GB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2  IS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2  MU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2  MZ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2  PR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  <a:endParaRPr/>
          </a:p>
        </p:txBody>
      </p:sp>
      <p:sp>
        <p:nvSpPr>
          <p:cNvPr id="652" name="Google Shape;652;p71"/>
          <p:cNvSpPr txBox="1"/>
          <p:nvPr/>
        </p:nvSpPr>
        <p:spPr>
          <a:xfrm>
            <a:off x="111670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2  TZ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3   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3  BE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3  FI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3  GR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3  UG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4  MY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4  NO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9  EU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15  AT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28  SE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36  IT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51  DE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78  ZA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87  NL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257  US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53" name="Google Shape;653;p71"/>
          <p:cNvPicPr preferRelativeResize="0"/>
          <p:nvPr/>
        </p:nvPicPr>
        <p:blipFill rotWithShape="1">
          <a:blip r:embed="rId3">
            <a:alphaModFix/>
          </a:blip>
          <a:srcRect b="0" l="1068" r="0" t="0"/>
          <a:stretch/>
        </p:blipFill>
        <p:spPr>
          <a:xfrm>
            <a:off x="2080050" y="386100"/>
            <a:ext cx="7063951" cy="431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50" y="0"/>
            <a:ext cx="780768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/>
          <p:nvPr/>
        </p:nvSpPr>
        <p:spPr>
          <a:xfrm>
            <a:off x="1137825" y="1576975"/>
            <a:ext cx="6374400" cy="579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While your upstream might do it, you still need to do it for peering / PNI links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Shout outs</a:t>
            </a:r>
            <a:endParaRPr/>
          </a:p>
        </p:txBody>
      </p:sp>
      <p:sp>
        <p:nvSpPr>
          <p:cNvPr id="664" name="Google Shape;664;p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Huge thanks to Job for the 10GBE server and the helping with prefixes</a:t>
            </a:r>
            <a:endParaRPr sz="14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NTT Communications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For the ARIN and RIPE prefix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6000"/>
              <a:t>Questions? ( </a:t>
            </a:r>
            <a:r>
              <a:rPr lang="en-GB" sz="3000"/>
              <a:t>if I have time</a:t>
            </a:r>
            <a:r>
              <a:rPr lang="en-GB" sz="6000"/>
              <a:t> )</a:t>
            </a:r>
            <a:endParaRPr sz="6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6000"/>
          </a:p>
        </p:txBody>
      </p:sp>
      <p:sp>
        <p:nvSpPr>
          <p:cNvPr id="665" name="Google Shape;665;p73"/>
          <p:cNvSpPr txBox="1"/>
          <p:nvPr/>
        </p:nvSpPr>
        <p:spPr>
          <a:xfrm>
            <a:off x="0" y="76200"/>
            <a:ext cx="9144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@Benjojo12  / ben@benjojo.co.uk / $whois as206924 </a:t>
            </a:r>
            <a:endParaRPr b="1" sz="18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Links</a:t>
            </a:r>
            <a:endParaRPr/>
          </a:p>
        </p:txBody>
      </p:sp>
      <p:sp>
        <p:nvSpPr>
          <p:cNvPr id="671" name="Google Shape;671;p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6000"/>
              <a:t>Questions? ( </a:t>
            </a:r>
            <a:r>
              <a:rPr lang="en-GB" sz="3000"/>
              <a:t>if I have time</a:t>
            </a:r>
            <a:r>
              <a:rPr lang="en-GB" sz="6000"/>
              <a:t> )</a:t>
            </a:r>
            <a:endParaRPr sz="6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6000"/>
          </a:p>
        </p:txBody>
      </p:sp>
      <p:sp>
        <p:nvSpPr>
          <p:cNvPr id="672" name="Google Shape;672;p74"/>
          <p:cNvSpPr txBox="1"/>
          <p:nvPr/>
        </p:nvSpPr>
        <p:spPr>
          <a:xfrm>
            <a:off x="0" y="76200"/>
            <a:ext cx="9144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@Benjojo12  / ben@benjojo.co.uk / $whois as206924 </a:t>
            </a:r>
            <a:endParaRPr b="1" sz="1800"/>
          </a:p>
        </p:txBody>
      </p:sp>
      <p:sp>
        <p:nvSpPr>
          <p:cNvPr id="673" name="Google Shape;673;p74"/>
          <p:cNvSpPr txBox="1"/>
          <p:nvPr/>
        </p:nvSpPr>
        <p:spPr>
          <a:xfrm>
            <a:off x="0" y="1055575"/>
            <a:ext cx="91440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https://docs.google.com/spreadsheets/d/1zOrndGLPvom64HOQwEHl5NQjCowGggcpEidtYCRcSSo/edit</a:t>
            </a:r>
            <a:endParaRPr/>
          </a:p>
        </p:txBody>
      </p:sp>
      <p:pic>
        <p:nvPicPr>
          <p:cNvPr id="674" name="Google Shape;67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900" y="17716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50" y="0"/>
            <a:ext cx="780768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/>
          <p:nvPr/>
        </p:nvSpPr>
        <p:spPr>
          <a:xfrm>
            <a:off x="1137825" y="1576975"/>
            <a:ext cx="6374400" cy="579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9"/>
          <p:cNvSpPr/>
          <p:nvPr/>
        </p:nvSpPr>
        <p:spPr>
          <a:xfrm>
            <a:off x="1044675" y="2961000"/>
            <a:ext cx="5642400" cy="1284300"/>
          </a:xfrm>
          <a:prstGeom prst="rect">
            <a:avLst/>
          </a:prstGeom>
          <a:noFill/>
          <a:ln cap="flat" cmpd="sng" w="2286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have learned things in the last year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8402">
            <a:off x="5626837" y="2807939"/>
            <a:ext cx="1367672" cy="34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438" y="7675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4193">
            <a:off x="708550" y="2696206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09295">
            <a:off x="627900" y="1624800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 rotWithShape="1">
          <a:blip r:embed="rId6">
            <a:alphaModFix/>
          </a:blip>
          <a:srcRect b="0" l="26302" r="0" t="0"/>
          <a:stretch/>
        </p:blipFill>
        <p:spPr>
          <a:xfrm>
            <a:off x="3304111" y="2810950"/>
            <a:ext cx="2427913" cy="7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 rotWithShape="1">
          <a:blip r:embed="rId7">
            <a:alphaModFix/>
          </a:blip>
          <a:srcRect b="0" l="7952" r="0" t="0"/>
          <a:stretch/>
        </p:blipFill>
        <p:spPr>
          <a:xfrm>
            <a:off x="0" y="1465350"/>
            <a:ext cx="2022825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3302" y="18269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3085">
            <a:off x="5429526" y="1454876"/>
            <a:ext cx="1605253" cy="40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82275" y="1826943"/>
            <a:ext cx="1265829" cy="99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57098" y="3243096"/>
            <a:ext cx="1010075" cy="94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868082">
            <a:off x="1567423" y="620643"/>
            <a:ext cx="1470595" cy="12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1023725" y="521175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0.0.0.0/0</a:t>
            </a:r>
            <a:endParaRPr b="1" sz="2400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54741" y="888838"/>
            <a:ext cx="600686" cy="7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14860" y="190147"/>
            <a:ext cx="1265825" cy="156058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0" y="1806738"/>
            <a:ext cx="9144000" cy="15300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/>
              <a:t>Fixing this is hard to justify</a:t>
            </a:r>
            <a:endParaRPr b="1" sz="540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13">
            <a:alphaModFix amt="82000"/>
          </a:blip>
          <a:stretch>
            <a:fillRect/>
          </a:stretch>
        </p:blipFill>
        <p:spPr>
          <a:xfrm>
            <a:off x="0" y="-60900"/>
            <a:ext cx="9144000" cy="52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97087" y="1152475"/>
            <a:ext cx="5749824" cy="3778450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p21"/>
          <p:cNvSpPr txBox="1"/>
          <p:nvPr/>
        </p:nvSpPr>
        <p:spPr>
          <a:xfrm>
            <a:off x="3997075" y="0"/>
            <a:ext cx="42051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</a:rPr>
              <a:t>This is still a lot of traffic</a:t>
            </a:r>
            <a:endParaRPr b="1" sz="2400">
              <a:solidFill>
                <a:srgbClr val="FFFFFF"/>
              </a:solidFill>
            </a:endParaRPr>
          </a:p>
        </p:txBody>
      </p:sp>
      <p:cxnSp>
        <p:nvCxnSpPr>
          <p:cNvPr id="119" name="Google Shape;119;p21"/>
          <p:cNvCxnSpPr/>
          <p:nvPr/>
        </p:nvCxnSpPr>
        <p:spPr>
          <a:xfrm flipH="1">
            <a:off x="5497250" y="415700"/>
            <a:ext cx="539700" cy="14394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0" name="Google Shape;120;p21"/>
          <p:cNvSpPr txBox="1"/>
          <p:nvPr/>
        </p:nvSpPr>
        <p:spPr>
          <a:xfrm>
            <a:off x="5106275" y="1842725"/>
            <a:ext cx="600600" cy="360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0" y="93550"/>
            <a:ext cx="3999000" cy="7953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FF00"/>
                </a:solidFill>
              </a:rPr>
              <a:t>From NLNOG 2018</a:t>
            </a:r>
            <a:endParaRPr b="1" sz="32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