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61" r:id="rId3"/>
    <p:sldId id="262" r:id="rId4"/>
    <p:sldId id="263" r:id="rId5"/>
    <p:sldId id="265" r:id="rId6"/>
    <p:sldId id="266"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75" r:id="rId21"/>
    <p:sldId id="268" r:id="rId22"/>
    <p:sldId id="289" r:id="rId23"/>
    <p:sldId id="269" r:id="rId24"/>
    <p:sldId id="270" r:id="rId25"/>
    <p:sldId id="272" r:id="rId26"/>
    <p:sldId id="259" r:id="rId27"/>
    <p:sldId id="274" r:id="rId28"/>
    <p:sldId id="290" r:id="rId29"/>
    <p:sldId id="26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72"/>
    <p:restoredTop sz="94710"/>
  </p:normalViewPr>
  <p:slideViewPr>
    <p:cSldViewPr snapToGrid="0" snapToObjects="1">
      <p:cViewPr varScale="1">
        <p:scale>
          <a:sx n="74" d="100"/>
          <a:sy n="74" d="100"/>
        </p:scale>
        <p:origin x="208" y="2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81831-E60E-A44C-951E-6CF8CBE966F4}" type="datetimeFigureOut">
              <a:rPr lang="en-US" smtClean="0"/>
              <a:t>9/6/18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6BABF-D245-BC46-952D-A1BF62B58099}" type="slidenum">
              <a:rPr lang="en-US" smtClean="0"/>
              <a:t>‹#›</a:t>
            </a:fld>
            <a:endParaRPr lang="en-US"/>
          </a:p>
        </p:txBody>
      </p:sp>
    </p:spTree>
    <p:extLst>
      <p:ext uri="{BB962C8B-B14F-4D97-AF65-F5344CB8AC3E}">
        <p14:creationId xmlns:p14="http://schemas.microsoft.com/office/powerpoint/2010/main" val="4193770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filters, or you just email what you’d probably announce, or just as-path filters</a:t>
            </a:r>
          </a:p>
        </p:txBody>
      </p:sp>
      <p:sp>
        <p:nvSpPr>
          <p:cNvPr id="4" name="Slide Number Placeholder 3"/>
          <p:cNvSpPr>
            <a:spLocks noGrp="1"/>
          </p:cNvSpPr>
          <p:nvPr>
            <p:ph type="sldNum" sz="quarter" idx="5"/>
          </p:nvPr>
        </p:nvSpPr>
        <p:spPr/>
        <p:txBody>
          <a:bodyPr/>
          <a:lstStyle/>
          <a:p>
            <a:fld id="{7446BABF-D245-BC46-952D-A1BF62B58099}" type="slidenum">
              <a:rPr lang="en-US" smtClean="0"/>
              <a:t>3</a:t>
            </a:fld>
            <a:endParaRPr lang="en-US"/>
          </a:p>
        </p:txBody>
      </p:sp>
    </p:spTree>
    <p:extLst>
      <p:ext uri="{BB962C8B-B14F-4D97-AF65-F5344CB8AC3E}">
        <p14:creationId xmlns:p14="http://schemas.microsoft.com/office/powerpoint/2010/main" val="275791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simply have to go through them one by one</a:t>
            </a:r>
          </a:p>
        </p:txBody>
      </p:sp>
      <p:sp>
        <p:nvSpPr>
          <p:cNvPr id="4" name="Slide Number Placeholder 3"/>
          <p:cNvSpPr>
            <a:spLocks noGrp="1"/>
          </p:cNvSpPr>
          <p:nvPr>
            <p:ph type="sldNum" sz="quarter" idx="5"/>
          </p:nvPr>
        </p:nvSpPr>
        <p:spPr/>
        <p:txBody>
          <a:bodyPr/>
          <a:lstStyle/>
          <a:p>
            <a:fld id="{7446BABF-D245-BC46-952D-A1BF62B58099}" type="slidenum">
              <a:rPr lang="en-US" smtClean="0"/>
              <a:t>5</a:t>
            </a:fld>
            <a:endParaRPr lang="en-US"/>
          </a:p>
        </p:txBody>
      </p:sp>
    </p:spTree>
    <p:extLst>
      <p:ext uri="{BB962C8B-B14F-4D97-AF65-F5344CB8AC3E}">
        <p14:creationId xmlns:p14="http://schemas.microsoft.com/office/powerpoint/2010/main" val="343249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46BABF-D245-BC46-952D-A1BF62B58099}" type="slidenum">
              <a:rPr lang="en-US" smtClean="0"/>
              <a:t>19</a:t>
            </a:fld>
            <a:endParaRPr lang="en-US"/>
          </a:p>
        </p:txBody>
      </p:sp>
    </p:spTree>
    <p:extLst>
      <p:ext uri="{BB962C8B-B14F-4D97-AF65-F5344CB8AC3E}">
        <p14:creationId xmlns:p14="http://schemas.microsoft.com/office/powerpoint/2010/main" val="1166677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46BABF-D245-BC46-952D-A1BF62B58099}" type="slidenum">
              <a:rPr lang="en-US" smtClean="0"/>
              <a:t>24</a:t>
            </a:fld>
            <a:endParaRPr lang="en-US"/>
          </a:p>
        </p:txBody>
      </p:sp>
    </p:spTree>
    <p:extLst>
      <p:ext uri="{BB962C8B-B14F-4D97-AF65-F5344CB8AC3E}">
        <p14:creationId xmlns:p14="http://schemas.microsoft.com/office/powerpoint/2010/main" val="1949760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lack of operator experience – but is solvable</a:t>
            </a:r>
          </a:p>
        </p:txBody>
      </p:sp>
      <p:sp>
        <p:nvSpPr>
          <p:cNvPr id="4" name="Slide Number Placeholder 3"/>
          <p:cNvSpPr>
            <a:spLocks noGrp="1"/>
          </p:cNvSpPr>
          <p:nvPr>
            <p:ph type="sldNum" sz="quarter" idx="5"/>
          </p:nvPr>
        </p:nvSpPr>
        <p:spPr/>
        <p:txBody>
          <a:bodyPr/>
          <a:lstStyle/>
          <a:p>
            <a:fld id="{7446BABF-D245-BC46-952D-A1BF62B58099}" type="slidenum">
              <a:rPr lang="en-US" smtClean="0"/>
              <a:t>28</a:t>
            </a:fld>
            <a:endParaRPr lang="en-US"/>
          </a:p>
        </p:txBody>
      </p:sp>
    </p:spTree>
    <p:extLst>
      <p:ext uri="{BB962C8B-B14F-4D97-AF65-F5344CB8AC3E}">
        <p14:creationId xmlns:p14="http://schemas.microsoft.com/office/powerpoint/2010/main" val="1465110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D1085-AB2F-164A-8B87-0682E1B999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E6ACE-5EF1-D34E-B60B-D7070E525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25DB1C-0F70-2C45-9A9A-0F1B7BA3825C}"/>
              </a:ext>
            </a:extLst>
          </p:cNvPr>
          <p:cNvSpPr>
            <a:spLocks noGrp="1"/>
          </p:cNvSpPr>
          <p:nvPr>
            <p:ph type="dt" sz="half" idx="10"/>
          </p:nvPr>
        </p:nvSpPr>
        <p:spPr/>
        <p:txBody>
          <a:bodyPr/>
          <a:lstStyle/>
          <a:p>
            <a:fld id="{9C4D01DF-C176-4B4D-AFFD-399816AA7180}" type="datetimeFigureOut">
              <a:rPr lang="en-US" smtClean="0"/>
              <a:t>9/6/18</a:t>
            </a:fld>
            <a:endParaRPr lang="en-US"/>
          </a:p>
        </p:txBody>
      </p:sp>
      <p:sp>
        <p:nvSpPr>
          <p:cNvPr id="5" name="Footer Placeholder 4">
            <a:extLst>
              <a:ext uri="{FF2B5EF4-FFF2-40B4-BE49-F238E27FC236}">
                <a16:creationId xmlns:a16="http://schemas.microsoft.com/office/drawing/2014/main" id="{80CCB1FD-C098-4245-92C7-FB3D222E1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57177-7668-F342-A278-5B89D6C870E0}"/>
              </a:ext>
            </a:extLst>
          </p:cNvPr>
          <p:cNvSpPr>
            <a:spLocks noGrp="1"/>
          </p:cNvSpPr>
          <p:nvPr>
            <p:ph type="sldNum" sz="quarter" idx="12"/>
          </p:nvPr>
        </p:nvSpPr>
        <p:spPr/>
        <p:txBody>
          <a:bodyPr/>
          <a:lstStyle/>
          <a:p>
            <a:fld id="{6869E686-1784-234B-B134-FDC7687E3C44}" type="slidenum">
              <a:rPr lang="en-US" smtClean="0"/>
              <a:t>‹#›</a:t>
            </a:fld>
            <a:endParaRPr lang="en-US"/>
          </a:p>
        </p:txBody>
      </p:sp>
    </p:spTree>
    <p:extLst>
      <p:ext uri="{BB962C8B-B14F-4D97-AF65-F5344CB8AC3E}">
        <p14:creationId xmlns:p14="http://schemas.microsoft.com/office/powerpoint/2010/main" val="340439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4215-3727-A245-BB24-FC06EF23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82D884-B276-2049-8E18-777B1163CD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E0C00-8E94-1E4B-AA58-AA181A3EB7EE}"/>
              </a:ext>
            </a:extLst>
          </p:cNvPr>
          <p:cNvSpPr>
            <a:spLocks noGrp="1"/>
          </p:cNvSpPr>
          <p:nvPr>
            <p:ph type="dt" sz="half" idx="10"/>
          </p:nvPr>
        </p:nvSpPr>
        <p:spPr/>
        <p:txBody>
          <a:bodyPr/>
          <a:lstStyle/>
          <a:p>
            <a:fld id="{9C4D01DF-C176-4B4D-AFFD-399816AA7180}" type="datetimeFigureOut">
              <a:rPr lang="en-US" smtClean="0"/>
              <a:t>9/6/18</a:t>
            </a:fld>
            <a:endParaRPr lang="en-US"/>
          </a:p>
        </p:txBody>
      </p:sp>
      <p:sp>
        <p:nvSpPr>
          <p:cNvPr id="5" name="Footer Placeholder 4">
            <a:extLst>
              <a:ext uri="{FF2B5EF4-FFF2-40B4-BE49-F238E27FC236}">
                <a16:creationId xmlns:a16="http://schemas.microsoft.com/office/drawing/2014/main" id="{EC6B3C2B-3F12-7349-9146-4D646A394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69484-D2EB-1144-9199-E413C6CD34B4}"/>
              </a:ext>
            </a:extLst>
          </p:cNvPr>
          <p:cNvSpPr>
            <a:spLocks noGrp="1"/>
          </p:cNvSpPr>
          <p:nvPr>
            <p:ph type="sldNum" sz="quarter" idx="12"/>
          </p:nvPr>
        </p:nvSpPr>
        <p:spPr/>
        <p:txBody>
          <a:bodyPr/>
          <a:lstStyle/>
          <a:p>
            <a:fld id="{6869E686-1784-234B-B134-FDC7687E3C44}" type="slidenum">
              <a:rPr lang="en-US" smtClean="0"/>
              <a:t>‹#›</a:t>
            </a:fld>
            <a:endParaRPr lang="en-US"/>
          </a:p>
        </p:txBody>
      </p:sp>
    </p:spTree>
    <p:extLst>
      <p:ext uri="{BB962C8B-B14F-4D97-AF65-F5344CB8AC3E}">
        <p14:creationId xmlns:p14="http://schemas.microsoft.com/office/powerpoint/2010/main" val="2268599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2BB288-FC31-E946-BEBD-3A8DC6311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B5A5C-C0CD-2943-9EE4-E2DEB91F1C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74EA7-B69D-374F-A20F-EB84E81E975C}"/>
              </a:ext>
            </a:extLst>
          </p:cNvPr>
          <p:cNvSpPr>
            <a:spLocks noGrp="1"/>
          </p:cNvSpPr>
          <p:nvPr>
            <p:ph type="dt" sz="half" idx="10"/>
          </p:nvPr>
        </p:nvSpPr>
        <p:spPr/>
        <p:txBody>
          <a:bodyPr/>
          <a:lstStyle/>
          <a:p>
            <a:fld id="{9C4D01DF-C176-4B4D-AFFD-399816AA7180}" type="datetimeFigureOut">
              <a:rPr lang="en-US" smtClean="0"/>
              <a:t>9/6/18</a:t>
            </a:fld>
            <a:endParaRPr lang="en-US"/>
          </a:p>
        </p:txBody>
      </p:sp>
      <p:sp>
        <p:nvSpPr>
          <p:cNvPr id="5" name="Footer Placeholder 4">
            <a:extLst>
              <a:ext uri="{FF2B5EF4-FFF2-40B4-BE49-F238E27FC236}">
                <a16:creationId xmlns:a16="http://schemas.microsoft.com/office/drawing/2014/main" id="{FC418D3C-E537-A440-B59D-B0CAFCDB5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0485B6-4CCA-D246-9B8D-A651246B8B67}"/>
              </a:ext>
            </a:extLst>
          </p:cNvPr>
          <p:cNvSpPr>
            <a:spLocks noGrp="1"/>
          </p:cNvSpPr>
          <p:nvPr>
            <p:ph type="sldNum" sz="quarter" idx="12"/>
          </p:nvPr>
        </p:nvSpPr>
        <p:spPr/>
        <p:txBody>
          <a:bodyPr/>
          <a:lstStyle/>
          <a:p>
            <a:fld id="{6869E686-1784-234B-B134-FDC7687E3C44}" type="slidenum">
              <a:rPr lang="en-US" smtClean="0"/>
              <a:t>‹#›</a:t>
            </a:fld>
            <a:endParaRPr lang="en-US"/>
          </a:p>
        </p:txBody>
      </p:sp>
    </p:spTree>
    <p:extLst>
      <p:ext uri="{BB962C8B-B14F-4D97-AF65-F5344CB8AC3E}">
        <p14:creationId xmlns:p14="http://schemas.microsoft.com/office/powerpoint/2010/main" val="194618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2EFB-3204-2947-B933-8BB46C0F4F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AC046F-4573-D94D-BE89-0862D102BD8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890F6-1DEB-BA4A-989D-F3B49A8321E7}"/>
              </a:ext>
            </a:extLst>
          </p:cNvPr>
          <p:cNvSpPr>
            <a:spLocks noGrp="1"/>
          </p:cNvSpPr>
          <p:nvPr>
            <p:ph type="dt" sz="half" idx="10"/>
          </p:nvPr>
        </p:nvSpPr>
        <p:spPr/>
        <p:txBody>
          <a:bodyPr/>
          <a:lstStyle/>
          <a:p>
            <a:fld id="{9C4D01DF-C176-4B4D-AFFD-399816AA7180}" type="datetimeFigureOut">
              <a:rPr lang="en-US" smtClean="0"/>
              <a:t>9/6/18</a:t>
            </a:fld>
            <a:endParaRPr lang="en-US"/>
          </a:p>
        </p:txBody>
      </p:sp>
      <p:sp>
        <p:nvSpPr>
          <p:cNvPr id="5" name="Footer Placeholder 4">
            <a:extLst>
              <a:ext uri="{FF2B5EF4-FFF2-40B4-BE49-F238E27FC236}">
                <a16:creationId xmlns:a16="http://schemas.microsoft.com/office/drawing/2014/main" id="{B86399F6-E784-7E47-96BA-EBB705DAA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AE4C0-D828-234D-813A-BFE47E321BB6}"/>
              </a:ext>
            </a:extLst>
          </p:cNvPr>
          <p:cNvSpPr>
            <a:spLocks noGrp="1"/>
          </p:cNvSpPr>
          <p:nvPr>
            <p:ph type="sldNum" sz="quarter" idx="12"/>
          </p:nvPr>
        </p:nvSpPr>
        <p:spPr/>
        <p:txBody>
          <a:bodyPr/>
          <a:lstStyle/>
          <a:p>
            <a:fld id="{6869E686-1784-234B-B134-FDC7687E3C44}" type="slidenum">
              <a:rPr lang="en-US" smtClean="0"/>
              <a:t>‹#›</a:t>
            </a:fld>
            <a:endParaRPr lang="en-US"/>
          </a:p>
        </p:txBody>
      </p:sp>
    </p:spTree>
    <p:extLst>
      <p:ext uri="{BB962C8B-B14F-4D97-AF65-F5344CB8AC3E}">
        <p14:creationId xmlns:p14="http://schemas.microsoft.com/office/powerpoint/2010/main" val="64459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1886-981F-B342-AD35-4E2DBEEBFE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9EBB7-1B49-9E4D-B4A8-61FD43E97E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EB33EBB-7BA2-564A-A445-77AFD4C8C338}"/>
              </a:ext>
            </a:extLst>
          </p:cNvPr>
          <p:cNvSpPr>
            <a:spLocks noGrp="1"/>
          </p:cNvSpPr>
          <p:nvPr>
            <p:ph type="dt" sz="half" idx="10"/>
          </p:nvPr>
        </p:nvSpPr>
        <p:spPr/>
        <p:txBody>
          <a:bodyPr/>
          <a:lstStyle/>
          <a:p>
            <a:fld id="{9C4D01DF-C176-4B4D-AFFD-399816AA7180}" type="datetimeFigureOut">
              <a:rPr lang="en-US" smtClean="0"/>
              <a:t>9/6/18</a:t>
            </a:fld>
            <a:endParaRPr lang="en-US"/>
          </a:p>
        </p:txBody>
      </p:sp>
      <p:sp>
        <p:nvSpPr>
          <p:cNvPr id="5" name="Footer Placeholder 4">
            <a:extLst>
              <a:ext uri="{FF2B5EF4-FFF2-40B4-BE49-F238E27FC236}">
                <a16:creationId xmlns:a16="http://schemas.microsoft.com/office/drawing/2014/main" id="{D9E21818-E4A4-3744-9793-A7FA2CA02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89F58-952A-7C40-9874-F7596ED7F2FD}"/>
              </a:ext>
            </a:extLst>
          </p:cNvPr>
          <p:cNvSpPr>
            <a:spLocks noGrp="1"/>
          </p:cNvSpPr>
          <p:nvPr>
            <p:ph type="sldNum" sz="quarter" idx="12"/>
          </p:nvPr>
        </p:nvSpPr>
        <p:spPr/>
        <p:txBody>
          <a:bodyPr/>
          <a:lstStyle/>
          <a:p>
            <a:fld id="{6869E686-1784-234B-B134-FDC7687E3C44}" type="slidenum">
              <a:rPr lang="en-US" smtClean="0"/>
              <a:t>‹#›</a:t>
            </a:fld>
            <a:endParaRPr lang="en-US"/>
          </a:p>
        </p:txBody>
      </p:sp>
    </p:spTree>
    <p:extLst>
      <p:ext uri="{BB962C8B-B14F-4D97-AF65-F5344CB8AC3E}">
        <p14:creationId xmlns:p14="http://schemas.microsoft.com/office/powerpoint/2010/main" val="269172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4FF7C-C447-AB4B-AB86-0C9726FBE0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B3D771-4C2B-8748-9C98-BB574B629D0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DCA0AA-F891-6042-9E17-A342F8ACC4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620DA0-4D3A-D84A-81E7-CFA1FDF0CAD3}"/>
              </a:ext>
            </a:extLst>
          </p:cNvPr>
          <p:cNvSpPr>
            <a:spLocks noGrp="1"/>
          </p:cNvSpPr>
          <p:nvPr>
            <p:ph type="dt" sz="half" idx="10"/>
          </p:nvPr>
        </p:nvSpPr>
        <p:spPr/>
        <p:txBody>
          <a:bodyPr/>
          <a:lstStyle/>
          <a:p>
            <a:fld id="{9C4D01DF-C176-4B4D-AFFD-399816AA7180}" type="datetimeFigureOut">
              <a:rPr lang="en-US" smtClean="0"/>
              <a:t>9/6/18</a:t>
            </a:fld>
            <a:endParaRPr lang="en-US"/>
          </a:p>
        </p:txBody>
      </p:sp>
      <p:sp>
        <p:nvSpPr>
          <p:cNvPr id="6" name="Footer Placeholder 5">
            <a:extLst>
              <a:ext uri="{FF2B5EF4-FFF2-40B4-BE49-F238E27FC236}">
                <a16:creationId xmlns:a16="http://schemas.microsoft.com/office/drawing/2014/main" id="{6DB9F02B-113A-E544-AF15-676CC9C57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CAAFF-0BFA-E74D-98D8-6DD079CB881E}"/>
              </a:ext>
            </a:extLst>
          </p:cNvPr>
          <p:cNvSpPr>
            <a:spLocks noGrp="1"/>
          </p:cNvSpPr>
          <p:nvPr>
            <p:ph type="sldNum" sz="quarter" idx="12"/>
          </p:nvPr>
        </p:nvSpPr>
        <p:spPr/>
        <p:txBody>
          <a:bodyPr/>
          <a:lstStyle/>
          <a:p>
            <a:fld id="{6869E686-1784-234B-B134-FDC7687E3C44}" type="slidenum">
              <a:rPr lang="en-US" smtClean="0"/>
              <a:t>‹#›</a:t>
            </a:fld>
            <a:endParaRPr lang="en-US"/>
          </a:p>
        </p:txBody>
      </p:sp>
    </p:spTree>
    <p:extLst>
      <p:ext uri="{BB962C8B-B14F-4D97-AF65-F5344CB8AC3E}">
        <p14:creationId xmlns:p14="http://schemas.microsoft.com/office/powerpoint/2010/main" val="70939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239CF-2EF3-C940-A9AA-8A7F8090E7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D64B3F-E841-264A-9A76-087572AF1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CA54EB-60D8-0D45-9B30-EDB5AD52B6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77FD1E-154E-654B-B6FA-9F389F243F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B93FB59-C23D-EA46-B361-4282E0C1E76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A25AD3-0030-FE4F-8199-13EDA48A27BF}"/>
              </a:ext>
            </a:extLst>
          </p:cNvPr>
          <p:cNvSpPr>
            <a:spLocks noGrp="1"/>
          </p:cNvSpPr>
          <p:nvPr>
            <p:ph type="dt" sz="half" idx="10"/>
          </p:nvPr>
        </p:nvSpPr>
        <p:spPr/>
        <p:txBody>
          <a:bodyPr/>
          <a:lstStyle/>
          <a:p>
            <a:fld id="{9C4D01DF-C176-4B4D-AFFD-399816AA7180}" type="datetimeFigureOut">
              <a:rPr lang="en-US" smtClean="0"/>
              <a:t>9/6/18</a:t>
            </a:fld>
            <a:endParaRPr lang="en-US"/>
          </a:p>
        </p:txBody>
      </p:sp>
      <p:sp>
        <p:nvSpPr>
          <p:cNvPr id="8" name="Footer Placeholder 7">
            <a:extLst>
              <a:ext uri="{FF2B5EF4-FFF2-40B4-BE49-F238E27FC236}">
                <a16:creationId xmlns:a16="http://schemas.microsoft.com/office/drawing/2014/main" id="{B9AD9B38-9180-0248-AC06-FDE2DFED0A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C71F6D-1236-EA43-8ABD-F1D419664C88}"/>
              </a:ext>
            </a:extLst>
          </p:cNvPr>
          <p:cNvSpPr>
            <a:spLocks noGrp="1"/>
          </p:cNvSpPr>
          <p:nvPr>
            <p:ph type="sldNum" sz="quarter" idx="12"/>
          </p:nvPr>
        </p:nvSpPr>
        <p:spPr/>
        <p:txBody>
          <a:bodyPr/>
          <a:lstStyle/>
          <a:p>
            <a:fld id="{6869E686-1784-234B-B134-FDC7687E3C44}" type="slidenum">
              <a:rPr lang="en-US" smtClean="0"/>
              <a:t>‹#›</a:t>
            </a:fld>
            <a:endParaRPr lang="en-US"/>
          </a:p>
        </p:txBody>
      </p:sp>
    </p:spTree>
    <p:extLst>
      <p:ext uri="{BB962C8B-B14F-4D97-AF65-F5344CB8AC3E}">
        <p14:creationId xmlns:p14="http://schemas.microsoft.com/office/powerpoint/2010/main" val="3834504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EF44C-AFAC-2E4E-8733-6EAF783441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F94D27-721E-1445-AC05-E60FB96021AE}"/>
              </a:ext>
            </a:extLst>
          </p:cNvPr>
          <p:cNvSpPr>
            <a:spLocks noGrp="1"/>
          </p:cNvSpPr>
          <p:nvPr>
            <p:ph type="dt" sz="half" idx="10"/>
          </p:nvPr>
        </p:nvSpPr>
        <p:spPr/>
        <p:txBody>
          <a:bodyPr/>
          <a:lstStyle/>
          <a:p>
            <a:fld id="{9C4D01DF-C176-4B4D-AFFD-399816AA7180}" type="datetimeFigureOut">
              <a:rPr lang="en-US" smtClean="0"/>
              <a:t>9/6/18</a:t>
            </a:fld>
            <a:endParaRPr lang="en-US"/>
          </a:p>
        </p:txBody>
      </p:sp>
      <p:sp>
        <p:nvSpPr>
          <p:cNvPr id="4" name="Footer Placeholder 3">
            <a:extLst>
              <a:ext uri="{FF2B5EF4-FFF2-40B4-BE49-F238E27FC236}">
                <a16:creationId xmlns:a16="http://schemas.microsoft.com/office/drawing/2014/main" id="{B6C511F8-D172-DB42-960C-DEBF0D31CB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D19183-1215-D240-B0FC-8EA965C5B63C}"/>
              </a:ext>
            </a:extLst>
          </p:cNvPr>
          <p:cNvSpPr>
            <a:spLocks noGrp="1"/>
          </p:cNvSpPr>
          <p:nvPr>
            <p:ph type="sldNum" sz="quarter" idx="12"/>
          </p:nvPr>
        </p:nvSpPr>
        <p:spPr/>
        <p:txBody>
          <a:bodyPr/>
          <a:lstStyle/>
          <a:p>
            <a:fld id="{6869E686-1784-234B-B134-FDC7687E3C44}" type="slidenum">
              <a:rPr lang="en-US" smtClean="0"/>
              <a:t>‹#›</a:t>
            </a:fld>
            <a:endParaRPr lang="en-US"/>
          </a:p>
        </p:txBody>
      </p:sp>
    </p:spTree>
    <p:extLst>
      <p:ext uri="{BB962C8B-B14F-4D97-AF65-F5344CB8AC3E}">
        <p14:creationId xmlns:p14="http://schemas.microsoft.com/office/powerpoint/2010/main" val="2423967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D7FB49-3141-1544-8A9F-7DB6B374D198}"/>
              </a:ext>
            </a:extLst>
          </p:cNvPr>
          <p:cNvSpPr>
            <a:spLocks noGrp="1"/>
          </p:cNvSpPr>
          <p:nvPr>
            <p:ph type="dt" sz="half" idx="10"/>
          </p:nvPr>
        </p:nvSpPr>
        <p:spPr/>
        <p:txBody>
          <a:bodyPr/>
          <a:lstStyle/>
          <a:p>
            <a:fld id="{9C4D01DF-C176-4B4D-AFFD-399816AA7180}" type="datetimeFigureOut">
              <a:rPr lang="en-US" smtClean="0"/>
              <a:t>9/6/18</a:t>
            </a:fld>
            <a:endParaRPr lang="en-US"/>
          </a:p>
        </p:txBody>
      </p:sp>
      <p:sp>
        <p:nvSpPr>
          <p:cNvPr id="3" name="Footer Placeholder 2">
            <a:extLst>
              <a:ext uri="{FF2B5EF4-FFF2-40B4-BE49-F238E27FC236}">
                <a16:creationId xmlns:a16="http://schemas.microsoft.com/office/drawing/2014/main" id="{5C977620-7322-AD42-87AA-E2611DFD15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6329C8-2044-FE47-B2BA-6D926FF64429}"/>
              </a:ext>
            </a:extLst>
          </p:cNvPr>
          <p:cNvSpPr>
            <a:spLocks noGrp="1"/>
          </p:cNvSpPr>
          <p:nvPr>
            <p:ph type="sldNum" sz="quarter" idx="12"/>
          </p:nvPr>
        </p:nvSpPr>
        <p:spPr/>
        <p:txBody>
          <a:bodyPr/>
          <a:lstStyle/>
          <a:p>
            <a:fld id="{6869E686-1784-234B-B134-FDC7687E3C44}" type="slidenum">
              <a:rPr lang="en-US" smtClean="0"/>
              <a:t>‹#›</a:t>
            </a:fld>
            <a:endParaRPr lang="en-US"/>
          </a:p>
        </p:txBody>
      </p:sp>
    </p:spTree>
    <p:extLst>
      <p:ext uri="{BB962C8B-B14F-4D97-AF65-F5344CB8AC3E}">
        <p14:creationId xmlns:p14="http://schemas.microsoft.com/office/powerpoint/2010/main" val="296387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8A8A2-904D-A94A-A537-BD199BC2C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270669-23C4-034D-9333-B9D7CA0B95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A71DC6-CD0D-DA4F-84C0-A3BD09071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9D20E4-20A6-B342-B082-7BBF464722FF}"/>
              </a:ext>
            </a:extLst>
          </p:cNvPr>
          <p:cNvSpPr>
            <a:spLocks noGrp="1"/>
          </p:cNvSpPr>
          <p:nvPr>
            <p:ph type="dt" sz="half" idx="10"/>
          </p:nvPr>
        </p:nvSpPr>
        <p:spPr/>
        <p:txBody>
          <a:bodyPr/>
          <a:lstStyle/>
          <a:p>
            <a:fld id="{9C4D01DF-C176-4B4D-AFFD-399816AA7180}" type="datetimeFigureOut">
              <a:rPr lang="en-US" smtClean="0"/>
              <a:t>9/6/18</a:t>
            </a:fld>
            <a:endParaRPr lang="en-US"/>
          </a:p>
        </p:txBody>
      </p:sp>
      <p:sp>
        <p:nvSpPr>
          <p:cNvPr id="6" name="Footer Placeholder 5">
            <a:extLst>
              <a:ext uri="{FF2B5EF4-FFF2-40B4-BE49-F238E27FC236}">
                <a16:creationId xmlns:a16="http://schemas.microsoft.com/office/drawing/2014/main" id="{8E6039AF-7D1F-9646-8826-E19654CFC9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8E44D8-FBD8-8142-ADB7-1E73FE948449}"/>
              </a:ext>
            </a:extLst>
          </p:cNvPr>
          <p:cNvSpPr>
            <a:spLocks noGrp="1"/>
          </p:cNvSpPr>
          <p:nvPr>
            <p:ph type="sldNum" sz="quarter" idx="12"/>
          </p:nvPr>
        </p:nvSpPr>
        <p:spPr/>
        <p:txBody>
          <a:bodyPr/>
          <a:lstStyle/>
          <a:p>
            <a:fld id="{6869E686-1784-234B-B134-FDC7687E3C44}" type="slidenum">
              <a:rPr lang="en-US" smtClean="0"/>
              <a:t>‹#›</a:t>
            </a:fld>
            <a:endParaRPr lang="en-US"/>
          </a:p>
        </p:txBody>
      </p:sp>
    </p:spTree>
    <p:extLst>
      <p:ext uri="{BB962C8B-B14F-4D97-AF65-F5344CB8AC3E}">
        <p14:creationId xmlns:p14="http://schemas.microsoft.com/office/powerpoint/2010/main" val="160708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F061-C2D0-3440-8FEA-678B4120A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B213FF-7E17-8C49-8E74-61602BD175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7FE3D-23D0-B144-BC54-2DA787B87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C3DDC5-1631-9D44-BBC4-66DBF9D81F90}"/>
              </a:ext>
            </a:extLst>
          </p:cNvPr>
          <p:cNvSpPr>
            <a:spLocks noGrp="1"/>
          </p:cNvSpPr>
          <p:nvPr>
            <p:ph type="dt" sz="half" idx="10"/>
          </p:nvPr>
        </p:nvSpPr>
        <p:spPr/>
        <p:txBody>
          <a:bodyPr/>
          <a:lstStyle/>
          <a:p>
            <a:fld id="{9C4D01DF-C176-4B4D-AFFD-399816AA7180}" type="datetimeFigureOut">
              <a:rPr lang="en-US" smtClean="0"/>
              <a:t>9/6/18</a:t>
            </a:fld>
            <a:endParaRPr lang="en-US"/>
          </a:p>
        </p:txBody>
      </p:sp>
      <p:sp>
        <p:nvSpPr>
          <p:cNvPr id="6" name="Footer Placeholder 5">
            <a:extLst>
              <a:ext uri="{FF2B5EF4-FFF2-40B4-BE49-F238E27FC236}">
                <a16:creationId xmlns:a16="http://schemas.microsoft.com/office/drawing/2014/main" id="{C73639D6-BC6A-3B46-9D7F-8F1E31E3A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147EB9-FA89-D84E-865F-1AA8CC1895F9}"/>
              </a:ext>
            </a:extLst>
          </p:cNvPr>
          <p:cNvSpPr>
            <a:spLocks noGrp="1"/>
          </p:cNvSpPr>
          <p:nvPr>
            <p:ph type="sldNum" sz="quarter" idx="12"/>
          </p:nvPr>
        </p:nvSpPr>
        <p:spPr/>
        <p:txBody>
          <a:bodyPr/>
          <a:lstStyle/>
          <a:p>
            <a:fld id="{6869E686-1784-234B-B134-FDC7687E3C44}" type="slidenum">
              <a:rPr lang="en-US" smtClean="0"/>
              <a:t>‹#›</a:t>
            </a:fld>
            <a:endParaRPr lang="en-US"/>
          </a:p>
        </p:txBody>
      </p:sp>
    </p:spTree>
    <p:extLst>
      <p:ext uri="{BB962C8B-B14F-4D97-AF65-F5344CB8AC3E}">
        <p14:creationId xmlns:p14="http://schemas.microsoft.com/office/powerpoint/2010/main" val="366819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F5D3A4-7F58-1B41-9DEA-AAF89B419A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207C13-4A35-B844-97FC-38C164543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79955-0518-4347-877A-FEEE026DE1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D01DF-C176-4B4D-AFFD-399816AA7180}" type="datetimeFigureOut">
              <a:rPr lang="en-US" smtClean="0"/>
              <a:t>9/6/18</a:t>
            </a:fld>
            <a:endParaRPr lang="en-US"/>
          </a:p>
        </p:txBody>
      </p:sp>
      <p:sp>
        <p:nvSpPr>
          <p:cNvPr id="5" name="Footer Placeholder 4">
            <a:extLst>
              <a:ext uri="{FF2B5EF4-FFF2-40B4-BE49-F238E27FC236}">
                <a16:creationId xmlns:a16="http://schemas.microsoft.com/office/drawing/2014/main" id="{A83A5CBD-7ADA-6143-AD53-21F4BBD49E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8996C4-DAE4-FA47-98B9-4223AF271D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9E686-1784-234B-B134-FDC7687E3C44}" type="slidenum">
              <a:rPr lang="en-US" smtClean="0"/>
              <a:t>‹#›</a:t>
            </a:fld>
            <a:endParaRPr lang="en-US"/>
          </a:p>
        </p:txBody>
      </p:sp>
    </p:spTree>
    <p:extLst>
      <p:ext uri="{BB962C8B-B14F-4D97-AF65-F5344CB8AC3E}">
        <p14:creationId xmlns:p14="http://schemas.microsoft.com/office/powerpoint/2010/main" val="2655540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b@ntt.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lists.arin.net/pipermail/arin-consult/" TargetMode="External"/><Relationship Id="rId2" Type="http://schemas.openxmlformats.org/officeDocument/2006/relationships/hyperlink" Target="https://www.youtube.com/watch?v=tsWq_LgNS5s&amp;feature=youtu.be" TargetMode="External"/><Relationship Id="rId1" Type="http://schemas.openxmlformats.org/officeDocument/2006/relationships/slideLayout" Target="../slideLayouts/slideLayout2.xml"/><Relationship Id="rId5" Type="http://schemas.openxmlformats.org/officeDocument/2006/relationships/hyperlink" Target="https://teamarin.net/2018/07/12/the-path-forward/" TargetMode="External"/><Relationship Id="rId4" Type="http://schemas.openxmlformats.org/officeDocument/2006/relationships/hyperlink" Target="https://www.arin.net/vault/resources/routing/2018_roadmap.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irrd.ne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irrdnet/irrd4/issues/3" TargetMode="External"/><Relationship Id="rId2" Type="http://schemas.openxmlformats.org/officeDocument/2006/relationships/hyperlink" Target="https://seclists.org/nanog/2018/Jul/26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irrdnet/irrd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ixpmanager.org/" TargetMode="External"/><Relationship Id="rId2" Type="http://schemas.openxmlformats.org/officeDocument/2006/relationships/hyperlink" Target="http://peering.exposed/" TargetMode="External"/><Relationship Id="rId1" Type="http://schemas.openxmlformats.org/officeDocument/2006/relationships/slideLayout" Target="../slideLayouts/slideLayout2.xml"/><Relationship Id="rId4" Type="http://schemas.openxmlformats.org/officeDocument/2006/relationships/hyperlink" Target="http://arouteserver.readthedocs.io/"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s://as286.net/data/ana-invalids.tx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dyn.com/blog/bgp-dns-hijacks-target-payment-system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CSLpWBrHy1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tools.ietf.org/html/draft-azimov-sidrops-aspa-profile" TargetMode="External"/><Relationship Id="rId2" Type="http://schemas.openxmlformats.org/officeDocument/2006/relationships/hyperlink" Target="https://tools.ietf.org/html/draft-azimov-sidrops-aspa-verification" TargetMode="External"/><Relationship Id="rId1" Type="http://schemas.openxmlformats.org/officeDocument/2006/relationships/slideLayout" Target="../slideLayouts/slideLayout2.xml"/><Relationship Id="rId4" Type="http://schemas.openxmlformats.org/officeDocument/2006/relationships/hyperlink" Target="https://tools.ietf.org/html/draft-ss-grow-rpki-as-con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ripe.net/manage-ips-and-asns/db/impact-analysis-for-nwi-5-implementatio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ripe.net/manage-ips-and-asns/db/impact-analysis-for-nwi-5-implementation"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02C59-1A44-1E48-B657-B735E699B6DD}"/>
              </a:ext>
            </a:extLst>
          </p:cNvPr>
          <p:cNvSpPr>
            <a:spLocks noGrp="1"/>
          </p:cNvSpPr>
          <p:nvPr>
            <p:ph type="ctrTitle"/>
          </p:nvPr>
        </p:nvSpPr>
        <p:spPr/>
        <p:txBody>
          <a:bodyPr/>
          <a:lstStyle/>
          <a:p>
            <a:r>
              <a:rPr lang="en-US" dirty="0"/>
              <a:t>Routing Security Roadmap</a:t>
            </a:r>
          </a:p>
        </p:txBody>
      </p:sp>
      <p:sp>
        <p:nvSpPr>
          <p:cNvPr id="3" name="Subtitle 2">
            <a:extLst>
              <a:ext uri="{FF2B5EF4-FFF2-40B4-BE49-F238E27FC236}">
                <a16:creationId xmlns:a16="http://schemas.microsoft.com/office/drawing/2014/main" id="{DA02FBBD-86FF-A049-A304-CBEAED06854F}"/>
              </a:ext>
            </a:extLst>
          </p:cNvPr>
          <p:cNvSpPr>
            <a:spLocks noGrp="1"/>
          </p:cNvSpPr>
          <p:nvPr>
            <p:ph type="subTitle" idx="1"/>
          </p:nvPr>
        </p:nvSpPr>
        <p:spPr/>
        <p:txBody>
          <a:bodyPr>
            <a:normAutofit/>
          </a:bodyPr>
          <a:lstStyle/>
          <a:p>
            <a:r>
              <a:rPr lang="en-US" dirty="0"/>
              <a:t>Job </a:t>
            </a:r>
            <a:r>
              <a:rPr lang="en-US" dirty="0" err="1"/>
              <a:t>Snijders</a:t>
            </a:r>
            <a:endParaRPr lang="en-US" dirty="0"/>
          </a:p>
          <a:p>
            <a:r>
              <a:rPr lang="en-US" dirty="0"/>
              <a:t>NTT Communications</a:t>
            </a:r>
          </a:p>
          <a:p>
            <a:r>
              <a:rPr lang="en-US" dirty="0">
                <a:hlinkClick r:id="rId2"/>
              </a:rPr>
              <a:t>job@ntt.net</a:t>
            </a:r>
            <a:endParaRPr lang="en-US" dirty="0"/>
          </a:p>
        </p:txBody>
      </p:sp>
      <p:sp>
        <p:nvSpPr>
          <p:cNvPr id="4" name="TextBox 3">
            <a:extLst>
              <a:ext uri="{FF2B5EF4-FFF2-40B4-BE49-F238E27FC236}">
                <a16:creationId xmlns:a16="http://schemas.microsoft.com/office/drawing/2014/main" id="{668E918A-9C38-FB45-84E1-662EDBC9F9E3}"/>
              </a:ext>
            </a:extLst>
          </p:cNvPr>
          <p:cNvSpPr txBox="1"/>
          <p:nvPr/>
        </p:nvSpPr>
        <p:spPr>
          <a:xfrm>
            <a:off x="1961147" y="5835316"/>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748255D6-98A8-9A41-98B3-D3D6CD2FB235}"/>
              </a:ext>
            </a:extLst>
          </p:cNvPr>
          <p:cNvSpPr txBox="1"/>
          <p:nvPr/>
        </p:nvSpPr>
        <p:spPr>
          <a:xfrm>
            <a:off x="806116" y="5025553"/>
            <a:ext cx="10943061" cy="6463308"/>
          </a:xfrm>
          <a:prstGeom prst="rect">
            <a:avLst/>
          </a:prstGeom>
          <a:noFill/>
        </p:spPr>
        <p:txBody>
          <a:bodyPr wrap="square" rtlCol="0">
            <a:spAutoFit/>
          </a:bodyPr>
          <a:lstStyle/>
          <a:p>
            <a:r>
              <a:rPr lang="en-US" dirty="0"/>
              <a:t>This presentation contains projections and other forward-looking statements regarding future events or our future routing performance. All statements other than present and historical facts and conditions contained in this release, including any statements regarding our future results of operations and routing positions, business strategy, plans and our objectives for future operations, are forward-looking statements (within the meaning of the Private Securities Litigation Reform Act of 1995, Section 27A of the Securities Act of 1933, as amended, and Section 21E of the Securities Exchange Act of 1934, as amended). These statements are only predictions and reflect our current beliefs and expectations with respect to future events and are based on assumptions and subject to risk and uncertainties and subject to change at any time. We operate in a very competitive and rapidly changing environment. New risks emerge from time to time. Given these risks and uncertainties, you should not place undue reliance on these forward-looking statements. Actual events or results may differ materially from those contained in the projections or forward-looking statements. Some of the factors that could cause actual results to differ materially from the forward-looking statements contained herein include, without limitation: (</a:t>
            </a:r>
            <a:r>
              <a:rPr lang="en-US" dirty="0" err="1"/>
              <a:t>i</a:t>
            </a:r>
            <a:r>
              <a:rPr lang="en-US" dirty="0"/>
              <a:t>) the contraction or lack of growth of markets in which we compete and in which our products are sold (ii) unexpected increases in our expenses, including manufacturing expenses, (iii) our inability to adjust spending quickly enough to offset any unexpected revenue shortfall, (iv) delays or cancellations in spending by our customers, (v) unexpected average selling price reductions, (vi) the significant fluctuation to which our quarterly revenue and operating results are subject due to cyclicality in the wireless communications industry and transitions to new process technologies, (vii) our inability to anticipate the future market demands and future needs of our customers, (viii) our inability to achieve new design wins or for design wins to result in shipments of our products at levels and in the timeframes we currently expect, (ix) our inability to execute on strategic alliances, (x) the impact of natural disasters on our sourcing operations and supply chain, and(xi) other factors detailed in documents we file from time to time with the Securities and Exchange Commission. Forward-looking statements in this release are made pursuant to the safe harbor provisions contained in the Private Securities Litigation Reform Act of 1995.</a:t>
            </a:r>
          </a:p>
        </p:txBody>
      </p:sp>
    </p:spTree>
    <p:extLst>
      <p:ext uri="{BB962C8B-B14F-4D97-AF65-F5344CB8AC3E}">
        <p14:creationId xmlns:p14="http://schemas.microsoft.com/office/powerpoint/2010/main" val="3154246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4F3CD-AFD3-9448-A019-333CFBB49DF2}"/>
              </a:ext>
            </a:extLst>
          </p:cNvPr>
          <p:cNvSpPr>
            <a:spLocks noGrp="1"/>
          </p:cNvSpPr>
          <p:nvPr>
            <p:ph type="title"/>
          </p:nvPr>
        </p:nvSpPr>
        <p:spPr/>
        <p:txBody>
          <a:bodyPr/>
          <a:lstStyle/>
          <a:p>
            <a:r>
              <a:rPr lang="en-US" dirty="0"/>
              <a:t>OK – so current status</a:t>
            </a:r>
          </a:p>
        </p:txBody>
      </p:sp>
      <p:sp>
        <p:nvSpPr>
          <p:cNvPr id="3" name="Content Placeholder 2">
            <a:extLst>
              <a:ext uri="{FF2B5EF4-FFF2-40B4-BE49-F238E27FC236}">
                <a16:creationId xmlns:a16="http://schemas.microsoft.com/office/drawing/2014/main" id="{3377CC6F-0413-D04C-A8A1-9340BD036AE3}"/>
              </a:ext>
            </a:extLst>
          </p:cNvPr>
          <p:cNvSpPr>
            <a:spLocks noGrp="1"/>
          </p:cNvSpPr>
          <p:nvPr>
            <p:ph idx="1"/>
          </p:nvPr>
        </p:nvSpPr>
        <p:spPr/>
        <p:txBody>
          <a:bodyPr/>
          <a:lstStyle/>
          <a:p>
            <a:r>
              <a:rPr lang="en-US" dirty="0"/>
              <a:t>Ten relevant IRRs not validating: NTTCOM, RADB, ALTDB, ARIN IRR, BBOI, BELL, LEVEL3, RGNET, TC, CANARIE</a:t>
            </a:r>
          </a:p>
          <a:p>
            <a:r>
              <a:rPr lang="en-US" dirty="0"/>
              <a:t>Done: </a:t>
            </a:r>
            <a:r>
              <a:rPr lang="en-US" strike="sngStrike" dirty="0"/>
              <a:t>RIPE</a:t>
            </a:r>
            <a:endParaRPr lang="en-US" dirty="0"/>
          </a:p>
        </p:txBody>
      </p:sp>
    </p:spTree>
    <p:extLst>
      <p:ext uri="{BB962C8B-B14F-4D97-AF65-F5344CB8AC3E}">
        <p14:creationId xmlns:p14="http://schemas.microsoft.com/office/powerpoint/2010/main" val="1679265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791D0-CC24-7C44-A5B6-827E02D47CCB}"/>
              </a:ext>
            </a:extLst>
          </p:cNvPr>
          <p:cNvSpPr>
            <a:spLocks noGrp="1"/>
          </p:cNvSpPr>
          <p:nvPr>
            <p:ph type="title"/>
          </p:nvPr>
        </p:nvSpPr>
        <p:spPr/>
        <p:txBody>
          <a:bodyPr/>
          <a:lstStyle/>
          <a:p>
            <a:r>
              <a:rPr lang="en-US" dirty="0"/>
              <a:t>ARIN IRR allows anyone to register anything</a:t>
            </a:r>
          </a:p>
        </p:txBody>
      </p:sp>
      <p:sp>
        <p:nvSpPr>
          <p:cNvPr id="3" name="Content Placeholder 2">
            <a:extLst>
              <a:ext uri="{FF2B5EF4-FFF2-40B4-BE49-F238E27FC236}">
                <a16:creationId xmlns:a16="http://schemas.microsoft.com/office/drawing/2014/main" id="{C88E2F7C-AD79-E44A-93CB-20A7E21152FF}"/>
              </a:ext>
            </a:extLst>
          </p:cNvPr>
          <p:cNvSpPr>
            <a:spLocks noGrp="1"/>
          </p:cNvSpPr>
          <p:nvPr>
            <p:ph idx="1"/>
          </p:nvPr>
        </p:nvSpPr>
        <p:spPr>
          <a:xfrm>
            <a:off x="631165" y="1463315"/>
            <a:ext cx="11152517" cy="5265289"/>
          </a:xfrm>
          <a:solidFill>
            <a:schemeClr val="tx1"/>
          </a:solidFill>
        </p:spPr>
        <p:txBody>
          <a:bodyPr>
            <a:noAutofit/>
          </a:bodyPr>
          <a:lstStyle/>
          <a:p>
            <a:pPr marL="0" indent="0">
              <a:buNone/>
            </a:pPr>
            <a:endParaRPr lang="en-US" sz="1700" dirty="0">
              <a:solidFill>
                <a:schemeClr val="bg1"/>
              </a:solidFill>
              <a:latin typeface="Courier" pitchFamily="2" charset="0"/>
            </a:endParaRPr>
          </a:p>
          <a:p>
            <a:pPr marL="0" indent="0">
              <a:buNone/>
            </a:pPr>
            <a:r>
              <a:rPr lang="en-US" sz="1700" dirty="0" err="1">
                <a:solidFill>
                  <a:schemeClr val="bg1"/>
                </a:solidFill>
                <a:latin typeface="Courier" pitchFamily="2" charset="0"/>
              </a:rPr>
              <a:t>hanna</a:t>
            </a:r>
            <a:r>
              <a:rPr lang="en-US" sz="1700" dirty="0">
                <a:solidFill>
                  <a:schemeClr val="bg1"/>
                </a:solidFill>
                <a:latin typeface="Courier" pitchFamily="2" charset="0"/>
              </a:rPr>
              <a:t>:~ job$ </a:t>
            </a:r>
            <a:r>
              <a:rPr lang="en-US" sz="2000" b="1" dirty="0" err="1">
                <a:solidFill>
                  <a:schemeClr val="bg1"/>
                </a:solidFill>
                <a:latin typeface="Courier" pitchFamily="2" charset="0"/>
              </a:rPr>
              <a:t>whois</a:t>
            </a:r>
            <a:r>
              <a:rPr lang="en-US" sz="2000" b="1" dirty="0">
                <a:solidFill>
                  <a:schemeClr val="bg1"/>
                </a:solidFill>
                <a:latin typeface="Courier" pitchFamily="2" charset="0"/>
              </a:rPr>
              <a:t> -h </a:t>
            </a:r>
            <a:r>
              <a:rPr lang="en-US" sz="2000" b="1" dirty="0" err="1">
                <a:solidFill>
                  <a:schemeClr val="bg1"/>
                </a:solidFill>
                <a:latin typeface="Courier" pitchFamily="2" charset="0"/>
              </a:rPr>
              <a:t>rr.arin.net</a:t>
            </a:r>
            <a:r>
              <a:rPr lang="en-US" sz="2000" b="1" dirty="0">
                <a:solidFill>
                  <a:schemeClr val="bg1"/>
                </a:solidFill>
                <a:latin typeface="Courier" pitchFamily="2" charset="0"/>
              </a:rPr>
              <a:t> 2001:67c:208c::</a:t>
            </a:r>
          </a:p>
          <a:p>
            <a:pPr marL="0" indent="0">
              <a:buNone/>
            </a:pPr>
            <a:r>
              <a:rPr lang="en-US" sz="1700" dirty="0">
                <a:solidFill>
                  <a:schemeClr val="bg1"/>
                </a:solidFill>
                <a:latin typeface="Courier" pitchFamily="2" charset="0"/>
              </a:rPr>
              <a:t>% This is the ARIN Routing Registry.</a:t>
            </a:r>
          </a:p>
          <a:p>
            <a:pPr marL="0" indent="0">
              <a:buNone/>
            </a:pPr>
            <a:r>
              <a:rPr lang="en-US" sz="1700" dirty="0">
                <a:solidFill>
                  <a:schemeClr val="bg1"/>
                </a:solidFill>
                <a:latin typeface="Courier" pitchFamily="2" charset="0"/>
              </a:rPr>
              <a:t>% Note: this output has been filtered.</a:t>
            </a:r>
          </a:p>
          <a:p>
            <a:pPr marL="0" indent="0">
              <a:buNone/>
            </a:pPr>
            <a:r>
              <a:rPr lang="en-US" sz="1700" dirty="0">
                <a:solidFill>
                  <a:schemeClr val="bg1"/>
                </a:solidFill>
                <a:latin typeface="Courier" pitchFamily="2" charset="0"/>
              </a:rPr>
              <a:t>%       To receive output for a database update, use the "-B" flag.</a:t>
            </a:r>
          </a:p>
          <a:p>
            <a:pPr marL="0" indent="0">
              <a:buNone/>
            </a:pPr>
            <a:endParaRPr lang="en-US" sz="1700" dirty="0">
              <a:solidFill>
                <a:schemeClr val="bg1"/>
              </a:solidFill>
              <a:latin typeface="Courier" pitchFamily="2" charset="0"/>
            </a:endParaRPr>
          </a:p>
          <a:p>
            <a:pPr marL="0" indent="0">
              <a:buNone/>
            </a:pPr>
            <a:r>
              <a:rPr lang="en-US" sz="1700" dirty="0">
                <a:solidFill>
                  <a:schemeClr val="bg1"/>
                </a:solidFill>
                <a:latin typeface="Courier" pitchFamily="2" charset="0"/>
              </a:rPr>
              <a:t>% Information related to '2001:67c:208c::/48AS15562'</a:t>
            </a:r>
          </a:p>
          <a:p>
            <a:pPr marL="0" indent="0">
              <a:buNone/>
            </a:pPr>
            <a:endParaRPr lang="en-US" sz="1700" dirty="0">
              <a:solidFill>
                <a:schemeClr val="bg1"/>
              </a:solidFill>
              <a:latin typeface="Courier" pitchFamily="2" charset="0"/>
            </a:endParaRPr>
          </a:p>
          <a:p>
            <a:pPr marL="0" indent="0">
              <a:buNone/>
            </a:pPr>
            <a:r>
              <a:rPr lang="en-US" sz="1700" dirty="0">
                <a:solidFill>
                  <a:schemeClr val="bg1"/>
                </a:solidFill>
                <a:latin typeface="Courier" pitchFamily="2" charset="0"/>
              </a:rPr>
              <a:t>route6:         2001:67c:208c::/48</a:t>
            </a:r>
          </a:p>
          <a:p>
            <a:pPr marL="0" indent="0">
              <a:buNone/>
            </a:pPr>
            <a:r>
              <a:rPr lang="en-US" sz="1700" dirty="0" err="1">
                <a:solidFill>
                  <a:schemeClr val="bg1"/>
                </a:solidFill>
                <a:latin typeface="Courier" pitchFamily="2" charset="0"/>
              </a:rPr>
              <a:t>descr</a:t>
            </a:r>
            <a:r>
              <a:rPr lang="en-US" sz="1700" dirty="0">
                <a:solidFill>
                  <a:schemeClr val="bg1"/>
                </a:solidFill>
                <a:latin typeface="Courier" pitchFamily="2" charset="0"/>
              </a:rPr>
              <a:t>:          2001:67c:208c::/48 - Job's net</a:t>
            </a:r>
          </a:p>
          <a:p>
            <a:pPr marL="0" indent="0">
              <a:buNone/>
            </a:pPr>
            <a:r>
              <a:rPr lang="en-US" sz="1700" dirty="0">
                <a:solidFill>
                  <a:schemeClr val="bg1"/>
                </a:solidFill>
                <a:latin typeface="Courier" pitchFamily="2" charset="0"/>
              </a:rPr>
              <a:t>remarks:        Job asked me to steal his net.  Honest!</a:t>
            </a:r>
          </a:p>
          <a:p>
            <a:pPr marL="0" indent="0">
              <a:buNone/>
            </a:pPr>
            <a:r>
              <a:rPr lang="en-US" sz="1700" dirty="0">
                <a:solidFill>
                  <a:schemeClr val="bg1"/>
                </a:solidFill>
                <a:latin typeface="Courier" pitchFamily="2" charset="0"/>
              </a:rPr>
              <a:t>origin:         AS15562</a:t>
            </a:r>
          </a:p>
          <a:p>
            <a:pPr marL="0" indent="0">
              <a:buNone/>
            </a:pPr>
            <a:r>
              <a:rPr lang="en-US" sz="1700" dirty="0" err="1">
                <a:solidFill>
                  <a:schemeClr val="bg1"/>
                </a:solidFill>
                <a:latin typeface="Courier" pitchFamily="2" charset="0"/>
              </a:rPr>
              <a:t>mnt</a:t>
            </a:r>
            <a:r>
              <a:rPr lang="en-US" sz="1700" dirty="0">
                <a:solidFill>
                  <a:schemeClr val="bg1"/>
                </a:solidFill>
                <a:latin typeface="Courier" pitchFamily="2" charset="0"/>
              </a:rPr>
              <a:t>-by:         MNT-ATTW-Z</a:t>
            </a:r>
          </a:p>
          <a:p>
            <a:pPr marL="0" indent="0">
              <a:buNone/>
            </a:pPr>
            <a:r>
              <a:rPr lang="en-US" sz="1700" dirty="0">
                <a:solidFill>
                  <a:schemeClr val="bg1"/>
                </a:solidFill>
                <a:latin typeface="Courier" pitchFamily="2" charset="0"/>
              </a:rPr>
              <a:t>source:         ARIN # Filtered</a:t>
            </a:r>
          </a:p>
        </p:txBody>
      </p:sp>
    </p:spTree>
    <p:extLst>
      <p:ext uri="{BB962C8B-B14F-4D97-AF65-F5344CB8AC3E}">
        <p14:creationId xmlns:p14="http://schemas.microsoft.com/office/powerpoint/2010/main" val="351869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B28D-FDD5-9A44-99E6-7D873344E66C}"/>
              </a:ext>
            </a:extLst>
          </p:cNvPr>
          <p:cNvSpPr>
            <a:spLocks noGrp="1"/>
          </p:cNvSpPr>
          <p:nvPr>
            <p:ph type="title"/>
          </p:nvPr>
        </p:nvSpPr>
        <p:spPr/>
        <p:txBody>
          <a:bodyPr/>
          <a:lstStyle/>
          <a:p>
            <a:r>
              <a:rPr lang="en-US" dirty="0"/>
              <a:t>ARIN community recognized this is an issue</a:t>
            </a:r>
          </a:p>
        </p:txBody>
      </p:sp>
      <p:sp>
        <p:nvSpPr>
          <p:cNvPr id="3" name="Content Placeholder 2">
            <a:extLst>
              <a:ext uri="{FF2B5EF4-FFF2-40B4-BE49-F238E27FC236}">
                <a16:creationId xmlns:a16="http://schemas.microsoft.com/office/drawing/2014/main" id="{4E02B9EE-BEB8-A448-87DD-9D3FBE144DC0}"/>
              </a:ext>
            </a:extLst>
          </p:cNvPr>
          <p:cNvSpPr>
            <a:spLocks noGrp="1"/>
          </p:cNvSpPr>
          <p:nvPr>
            <p:ph idx="1"/>
          </p:nvPr>
        </p:nvSpPr>
        <p:spPr/>
        <p:txBody>
          <a:bodyPr/>
          <a:lstStyle/>
          <a:p>
            <a:r>
              <a:rPr lang="en-US" dirty="0"/>
              <a:t>Consultation at </a:t>
            </a:r>
            <a:r>
              <a:rPr lang="en-US" dirty="0">
                <a:hlinkClick r:id="rId2"/>
              </a:rPr>
              <a:t>NANOG</a:t>
            </a:r>
            <a:r>
              <a:rPr lang="en-US" dirty="0"/>
              <a:t> and through </a:t>
            </a:r>
            <a:r>
              <a:rPr lang="en-US" dirty="0">
                <a:hlinkClick r:id="rId3"/>
              </a:rPr>
              <a:t>ARIN-Consult</a:t>
            </a:r>
            <a:r>
              <a:rPr lang="en-US" dirty="0"/>
              <a:t> mailing list</a:t>
            </a:r>
          </a:p>
          <a:p>
            <a:r>
              <a:rPr lang="en-US" dirty="0">
                <a:hlinkClick r:id="rId4"/>
              </a:rPr>
              <a:t>https://www.arin.net/vault/resources/routing/2018_roadmap.html</a:t>
            </a:r>
            <a:endParaRPr lang="en-US" dirty="0"/>
          </a:p>
          <a:p>
            <a:r>
              <a:rPr lang="en-US" dirty="0">
                <a:hlinkClick r:id="rId5"/>
              </a:rPr>
              <a:t>https://teamarin.net/2018/07/12/the-path-forward/</a:t>
            </a:r>
            <a:endParaRPr lang="en-US" dirty="0"/>
          </a:p>
          <a:p>
            <a:endParaRPr lang="en-US" dirty="0"/>
          </a:p>
        </p:txBody>
      </p:sp>
      <p:sp>
        <p:nvSpPr>
          <p:cNvPr id="4" name="TextBox 3">
            <a:extLst>
              <a:ext uri="{FF2B5EF4-FFF2-40B4-BE49-F238E27FC236}">
                <a16:creationId xmlns:a16="http://schemas.microsoft.com/office/drawing/2014/main" id="{8804FAE5-0040-D646-A76F-0A20839A45CB}"/>
              </a:ext>
            </a:extLst>
          </p:cNvPr>
          <p:cNvSpPr txBox="1"/>
          <p:nvPr/>
        </p:nvSpPr>
        <p:spPr>
          <a:xfrm rot="1287920">
            <a:off x="8110787" y="4505352"/>
            <a:ext cx="2859885" cy="553998"/>
          </a:xfrm>
          <a:prstGeom prst="rect">
            <a:avLst/>
          </a:prstGeom>
          <a:noFill/>
          <a:ln w="50800">
            <a:solidFill>
              <a:schemeClr val="accent6"/>
            </a:solidFill>
          </a:ln>
        </p:spPr>
        <p:txBody>
          <a:bodyPr wrap="none" rtlCol="0">
            <a:spAutoFit/>
          </a:bodyPr>
          <a:lstStyle/>
          <a:p>
            <a:r>
              <a:rPr lang="en-US" sz="3000" b="1" dirty="0"/>
              <a:t>ALMOST SOLVED</a:t>
            </a:r>
          </a:p>
        </p:txBody>
      </p:sp>
      <p:sp>
        <p:nvSpPr>
          <p:cNvPr id="5" name="TextBox 4">
            <a:extLst>
              <a:ext uri="{FF2B5EF4-FFF2-40B4-BE49-F238E27FC236}">
                <a16:creationId xmlns:a16="http://schemas.microsoft.com/office/drawing/2014/main" id="{70F30149-A768-054A-9FE6-565176816AC6}"/>
              </a:ext>
            </a:extLst>
          </p:cNvPr>
          <p:cNvSpPr txBox="1"/>
          <p:nvPr/>
        </p:nvSpPr>
        <p:spPr>
          <a:xfrm>
            <a:off x="838200" y="4855522"/>
            <a:ext cx="4129144" cy="707886"/>
          </a:xfrm>
          <a:prstGeom prst="rect">
            <a:avLst/>
          </a:prstGeom>
          <a:noFill/>
        </p:spPr>
        <p:txBody>
          <a:bodyPr wrap="none" rtlCol="0">
            <a:spAutoFit/>
          </a:bodyPr>
          <a:lstStyle/>
          <a:p>
            <a:r>
              <a:rPr lang="en-US" sz="4000" i="1" dirty="0"/>
              <a:t>“Improve, or kill it”</a:t>
            </a:r>
          </a:p>
        </p:txBody>
      </p:sp>
    </p:spTree>
    <p:extLst>
      <p:ext uri="{BB962C8B-B14F-4D97-AF65-F5344CB8AC3E}">
        <p14:creationId xmlns:p14="http://schemas.microsoft.com/office/powerpoint/2010/main" val="4072012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4F3CD-AFD3-9448-A019-333CFBB49DF2}"/>
              </a:ext>
            </a:extLst>
          </p:cNvPr>
          <p:cNvSpPr>
            <a:spLocks noGrp="1"/>
          </p:cNvSpPr>
          <p:nvPr>
            <p:ph type="title"/>
          </p:nvPr>
        </p:nvSpPr>
        <p:spPr/>
        <p:txBody>
          <a:bodyPr/>
          <a:lstStyle/>
          <a:p>
            <a:r>
              <a:rPr lang="en-US" dirty="0"/>
              <a:t>OK – so current status</a:t>
            </a:r>
          </a:p>
        </p:txBody>
      </p:sp>
      <p:sp>
        <p:nvSpPr>
          <p:cNvPr id="3" name="Content Placeholder 2">
            <a:extLst>
              <a:ext uri="{FF2B5EF4-FFF2-40B4-BE49-F238E27FC236}">
                <a16:creationId xmlns:a16="http://schemas.microsoft.com/office/drawing/2014/main" id="{3377CC6F-0413-D04C-A8A1-9340BD036AE3}"/>
              </a:ext>
            </a:extLst>
          </p:cNvPr>
          <p:cNvSpPr>
            <a:spLocks noGrp="1"/>
          </p:cNvSpPr>
          <p:nvPr>
            <p:ph idx="1"/>
          </p:nvPr>
        </p:nvSpPr>
        <p:spPr/>
        <p:txBody>
          <a:bodyPr/>
          <a:lstStyle/>
          <a:p>
            <a:r>
              <a:rPr lang="en-US" dirty="0"/>
              <a:t>Nine relevant IRRs not validating: NTTCOM, RADB, ALTDB, BBOI, BELL, LEVEL3, RGNET, TC, CANARIE</a:t>
            </a:r>
          </a:p>
          <a:p>
            <a:r>
              <a:rPr lang="en-US" dirty="0"/>
              <a:t>Done: </a:t>
            </a:r>
            <a:r>
              <a:rPr lang="en-US" strike="sngStrike" dirty="0"/>
              <a:t>RIPE, ARIN IRR</a:t>
            </a:r>
            <a:endParaRPr lang="en-US" dirty="0"/>
          </a:p>
          <a:p>
            <a:endParaRPr lang="en-US" dirty="0"/>
          </a:p>
          <a:p>
            <a:r>
              <a:rPr lang="en-US" dirty="0"/>
              <a:t>How to deal with the remaining nine …. ?</a:t>
            </a:r>
          </a:p>
          <a:p>
            <a:r>
              <a:rPr lang="en-US" dirty="0"/>
              <a:t>Not all of these are so easily communicated with, not all are really actively managed</a:t>
            </a:r>
          </a:p>
        </p:txBody>
      </p:sp>
    </p:spTree>
    <p:extLst>
      <p:ext uri="{BB962C8B-B14F-4D97-AF65-F5344CB8AC3E}">
        <p14:creationId xmlns:p14="http://schemas.microsoft.com/office/powerpoint/2010/main" val="2179118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6564F-7A6D-7344-842C-6F2943F566C2}"/>
              </a:ext>
            </a:extLst>
          </p:cNvPr>
          <p:cNvSpPr>
            <a:spLocks noGrp="1"/>
          </p:cNvSpPr>
          <p:nvPr>
            <p:ph type="title"/>
          </p:nvPr>
        </p:nvSpPr>
        <p:spPr/>
        <p:txBody>
          <a:bodyPr/>
          <a:lstStyle/>
          <a:p>
            <a:r>
              <a:rPr lang="en-US" dirty="0"/>
              <a:t>The “IRR” system access</a:t>
            </a:r>
          </a:p>
        </p:txBody>
      </p:sp>
      <p:sp>
        <p:nvSpPr>
          <p:cNvPr id="3" name="Content Placeholder 2">
            <a:extLst>
              <a:ext uri="{FF2B5EF4-FFF2-40B4-BE49-F238E27FC236}">
                <a16:creationId xmlns:a16="http://schemas.microsoft.com/office/drawing/2014/main" id="{E264AA01-6AA5-BC4E-B859-4CBC0C2AB04D}"/>
              </a:ext>
            </a:extLst>
          </p:cNvPr>
          <p:cNvSpPr>
            <a:spLocks noGrp="1"/>
          </p:cNvSpPr>
          <p:nvPr>
            <p:ph idx="1"/>
          </p:nvPr>
        </p:nvSpPr>
        <p:spPr/>
        <p:txBody>
          <a:bodyPr/>
          <a:lstStyle/>
          <a:p>
            <a:r>
              <a:rPr lang="en-US" dirty="0"/>
              <a:t>The IRR is access through predominantly two “gateways”</a:t>
            </a:r>
          </a:p>
          <a:p>
            <a:pPr lvl="1"/>
            <a:r>
              <a:rPr lang="en-US" b="1" dirty="0" err="1">
                <a:latin typeface="Courier" pitchFamily="2" charset="0"/>
              </a:rPr>
              <a:t>whois.radb.net</a:t>
            </a:r>
            <a:r>
              <a:rPr lang="en-US" b="1" dirty="0">
                <a:latin typeface="Courier" pitchFamily="2" charset="0"/>
              </a:rPr>
              <a:t> </a:t>
            </a:r>
            <a:r>
              <a:rPr lang="en-US" dirty="0">
                <a:latin typeface="Calibri" panose="020F0502020204030204" pitchFamily="34" charset="0"/>
                <a:cs typeface="Calibri" panose="020F0502020204030204" pitchFamily="34" charset="0"/>
              </a:rPr>
              <a:t>(bgpq3 and </a:t>
            </a:r>
            <a:r>
              <a:rPr lang="en-US" dirty="0" err="1">
                <a:latin typeface="Calibri" panose="020F0502020204030204" pitchFamily="34" charset="0"/>
                <a:cs typeface="Calibri" panose="020F0502020204030204" pitchFamily="34" charset="0"/>
              </a:rPr>
              <a:t>peval</a:t>
            </a:r>
            <a:r>
              <a:rPr lang="en-US" dirty="0">
                <a:latin typeface="Calibri" panose="020F0502020204030204" pitchFamily="34" charset="0"/>
                <a:cs typeface="Calibri" panose="020F0502020204030204" pitchFamily="34" charset="0"/>
              </a:rPr>
              <a:t> default)</a:t>
            </a:r>
          </a:p>
          <a:p>
            <a:pPr lvl="1"/>
            <a:r>
              <a:rPr lang="en-US" b="1" dirty="0" err="1">
                <a:latin typeface="Courier" pitchFamily="2" charset="0"/>
              </a:rPr>
              <a:t>rr.ntt.net</a:t>
            </a:r>
            <a:endParaRPr lang="en-US" b="1" dirty="0">
              <a:latin typeface="Courier" pitchFamily="2" charset="0"/>
            </a:endParaRPr>
          </a:p>
          <a:p>
            <a:r>
              <a:rPr lang="en-US" dirty="0">
                <a:latin typeface="Calibri" panose="020F0502020204030204" pitchFamily="34" charset="0"/>
                <a:cs typeface="Calibri" panose="020F0502020204030204" pitchFamily="34" charset="0"/>
              </a:rPr>
              <a:t>All mirroring is essentially done with one software: </a:t>
            </a:r>
            <a:r>
              <a:rPr lang="en-US" dirty="0">
                <a:latin typeface="Calibri" panose="020F0502020204030204" pitchFamily="34" charset="0"/>
                <a:cs typeface="Calibri" panose="020F0502020204030204" pitchFamily="34" charset="0"/>
                <a:hlinkClick r:id="rId2"/>
              </a:rPr>
              <a:t>IRRd</a:t>
            </a: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Solution: Let’s use the hegemonic duopoly for good!</a:t>
            </a:r>
          </a:p>
        </p:txBody>
      </p:sp>
    </p:spTree>
    <p:extLst>
      <p:ext uri="{BB962C8B-B14F-4D97-AF65-F5344CB8AC3E}">
        <p14:creationId xmlns:p14="http://schemas.microsoft.com/office/powerpoint/2010/main" val="2784692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BF5CC-A965-2B40-AF96-3E855D3E0B86}"/>
              </a:ext>
            </a:extLst>
          </p:cNvPr>
          <p:cNvSpPr>
            <a:spLocks noGrp="1"/>
          </p:cNvSpPr>
          <p:nvPr>
            <p:ph type="title"/>
          </p:nvPr>
        </p:nvSpPr>
        <p:spPr/>
        <p:txBody>
          <a:bodyPr/>
          <a:lstStyle/>
          <a:p>
            <a:r>
              <a:rPr lang="en-US" dirty="0"/>
              <a:t>Improving security at the ”aggregator”?</a:t>
            </a:r>
          </a:p>
        </p:txBody>
      </p:sp>
      <p:sp>
        <p:nvSpPr>
          <p:cNvPr id="4" name="Rectangle 3">
            <a:extLst>
              <a:ext uri="{FF2B5EF4-FFF2-40B4-BE49-F238E27FC236}">
                <a16:creationId xmlns:a16="http://schemas.microsoft.com/office/drawing/2014/main" id="{684D0C01-23E5-AD47-B17F-94AFE2EF80B1}"/>
              </a:ext>
            </a:extLst>
          </p:cNvPr>
          <p:cNvSpPr/>
          <p:nvPr/>
        </p:nvSpPr>
        <p:spPr>
          <a:xfrm>
            <a:off x="1414732" y="2536166"/>
            <a:ext cx="1311215" cy="1173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RIPE IRR</a:t>
            </a:r>
          </a:p>
        </p:txBody>
      </p:sp>
      <p:sp>
        <p:nvSpPr>
          <p:cNvPr id="5" name="Rectangle 4">
            <a:extLst>
              <a:ext uri="{FF2B5EF4-FFF2-40B4-BE49-F238E27FC236}">
                <a16:creationId xmlns:a16="http://schemas.microsoft.com/office/drawing/2014/main" id="{D515E447-7D9E-964B-916C-7D760C2E9E31}"/>
              </a:ext>
            </a:extLst>
          </p:cNvPr>
          <p:cNvSpPr/>
          <p:nvPr/>
        </p:nvSpPr>
        <p:spPr>
          <a:xfrm>
            <a:off x="1134372" y="3398984"/>
            <a:ext cx="1311215" cy="1173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NTTCOM</a:t>
            </a:r>
          </a:p>
        </p:txBody>
      </p:sp>
      <p:sp>
        <p:nvSpPr>
          <p:cNvPr id="6" name="Rectangle 5">
            <a:extLst>
              <a:ext uri="{FF2B5EF4-FFF2-40B4-BE49-F238E27FC236}">
                <a16:creationId xmlns:a16="http://schemas.microsoft.com/office/drawing/2014/main" id="{4F5AC571-37A6-5740-88E4-7863D0336530}"/>
              </a:ext>
            </a:extLst>
          </p:cNvPr>
          <p:cNvSpPr/>
          <p:nvPr/>
        </p:nvSpPr>
        <p:spPr>
          <a:xfrm>
            <a:off x="854012" y="4244462"/>
            <a:ext cx="1311215" cy="1173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RADB</a:t>
            </a:r>
          </a:p>
        </p:txBody>
      </p:sp>
      <p:sp>
        <p:nvSpPr>
          <p:cNvPr id="7" name="Rectangle 6">
            <a:extLst>
              <a:ext uri="{FF2B5EF4-FFF2-40B4-BE49-F238E27FC236}">
                <a16:creationId xmlns:a16="http://schemas.microsoft.com/office/drawing/2014/main" id="{00DD6919-7D91-1C48-B5D4-3CE483C5E64A}"/>
              </a:ext>
            </a:extLst>
          </p:cNvPr>
          <p:cNvSpPr/>
          <p:nvPr/>
        </p:nvSpPr>
        <p:spPr>
          <a:xfrm>
            <a:off x="1114242" y="5107280"/>
            <a:ext cx="1311215" cy="1173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APNIC</a:t>
            </a:r>
          </a:p>
        </p:txBody>
      </p:sp>
      <p:sp>
        <p:nvSpPr>
          <p:cNvPr id="8" name="Rectangle 7">
            <a:extLst>
              <a:ext uri="{FF2B5EF4-FFF2-40B4-BE49-F238E27FC236}">
                <a16:creationId xmlns:a16="http://schemas.microsoft.com/office/drawing/2014/main" id="{0E733CFF-F082-7842-9452-28C19D877ECA}"/>
              </a:ext>
            </a:extLst>
          </p:cNvPr>
          <p:cNvSpPr/>
          <p:nvPr/>
        </p:nvSpPr>
        <p:spPr>
          <a:xfrm>
            <a:off x="1848921" y="5935858"/>
            <a:ext cx="1311215" cy="1173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9" name="TextBox 8">
            <a:extLst>
              <a:ext uri="{FF2B5EF4-FFF2-40B4-BE49-F238E27FC236}">
                <a16:creationId xmlns:a16="http://schemas.microsoft.com/office/drawing/2014/main" id="{D68B67C8-D7F1-004A-9229-9DCA62EE0472}"/>
              </a:ext>
            </a:extLst>
          </p:cNvPr>
          <p:cNvSpPr txBox="1"/>
          <p:nvPr/>
        </p:nvSpPr>
        <p:spPr>
          <a:xfrm>
            <a:off x="5451894" y="3191774"/>
            <a:ext cx="184731" cy="369332"/>
          </a:xfrm>
          <a:prstGeom prst="rect">
            <a:avLst/>
          </a:prstGeom>
          <a:noFill/>
        </p:spPr>
        <p:txBody>
          <a:bodyPr wrap="none" rtlCol="0">
            <a:spAutoFit/>
          </a:bodyPr>
          <a:lstStyle/>
          <a:p>
            <a:endParaRPr lang="en-US" dirty="0"/>
          </a:p>
        </p:txBody>
      </p:sp>
      <p:sp>
        <p:nvSpPr>
          <p:cNvPr id="10" name="Oval 9">
            <a:extLst>
              <a:ext uri="{FF2B5EF4-FFF2-40B4-BE49-F238E27FC236}">
                <a16:creationId xmlns:a16="http://schemas.microsoft.com/office/drawing/2014/main" id="{833308AB-8E22-4241-9A51-08577BA268F1}"/>
              </a:ext>
            </a:extLst>
          </p:cNvPr>
          <p:cNvSpPr/>
          <p:nvPr/>
        </p:nvSpPr>
        <p:spPr>
          <a:xfrm>
            <a:off x="5060830" y="3100838"/>
            <a:ext cx="2536166" cy="169095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whois.radb.net</a:t>
            </a:r>
            <a:endParaRPr lang="en-US" dirty="0"/>
          </a:p>
        </p:txBody>
      </p:sp>
      <p:sp>
        <p:nvSpPr>
          <p:cNvPr id="11" name="Oval 10">
            <a:extLst>
              <a:ext uri="{FF2B5EF4-FFF2-40B4-BE49-F238E27FC236}">
                <a16:creationId xmlns:a16="http://schemas.microsoft.com/office/drawing/2014/main" id="{48EBD941-3FE9-3D4F-9257-5246E7B6AE17}"/>
              </a:ext>
            </a:extLst>
          </p:cNvPr>
          <p:cNvSpPr/>
          <p:nvPr/>
        </p:nvSpPr>
        <p:spPr>
          <a:xfrm>
            <a:off x="5131281" y="4364920"/>
            <a:ext cx="2536166" cy="169095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rr.ntt.net</a:t>
            </a:r>
            <a:endParaRPr lang="en-US" dirty="0"/>
          </a:p>
        </p:txBody>
      </p:sp>
      <p:cxnSp>
        <p:nvCxnSpPr>
          <p:cNvPr id="13" name="Straight Connector 12">
            <a:extLst>
              <a:ext uri="{FF2B5EF4-FFF2-40B4-BE49-F238E27FC236}">
                <a16:creationId xmlns:a16="http://schemas.microsoft.com/office/drawing/2014/main" id="{5509DC3D-75C0-2444-8C41-DE2D1679A3FC}"/>
              </a:ext>
            </a:extLst>
          </p:cNvPr>
          <p:cNvCxnSpPr/>
          <p:nvPr/>
        </p:nvCxnSpPr>
        <p:spPr>
          <a:xfrm>
            <a:off x="2984740" y="3157268"/>
            <a:ext cx="1915064" cy="0"/>
          </a:xfrm>
          <a:prstGeom prst="line">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56E0A9-19C3-8143-8DC2-6E9D7AAFB0F6}"/>
              </a:ext>
            </a:extLst>
          </p:cNvPr>
          <p:cNvCxnSpPr>
            <a:cxnSpLocks/>
          </p:cNvCxnSpPr>
          <p:nvPr/>
        </p:nvCxnSpPr>
        <p:spPr>
          <a:xfrm flipV="1">
            <a:off x="2677782" y="3917188"/>
            <a:ext cx="2102688" cy="154572"/>
          </a:xfrm>
          <a:prstGeom prst="line">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073D7C6-5B65-CB40-8E85-2A6429FD7FB1}"/>
              </a:ext>
            </a:extLst>
          </p:cNvPr>
          <p:cNvCxnSpPr>
            <a:cxnSpLocks/>
          </p:cNvCxnSpPr>
          <p:nvPr/>
        </p:nvCxnSpPr>
        <p:spPr>
          <a:xfrm flipV="1">
            <a:off x="2474343" y="4623849"/>
            <a:ext cx="2277371" cy="152400"/>
          </a:xfrm>
          <a:prstGeom prst="line">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FF9FEA-7D38-D641-85D7-0B1B6B764BB8}"/>
              </a:ext>
            </a:extLst>
          </p:cNvPr>
          <p:cNvCxnSpPr>
            <a:cxnSpLocks/>
          </p:cNvCxnSpPr>
          <p:nvPr/>
        </p:nvCxnSpPr>
        <p:spPr>
          <a:xfrm flipV="1">
            <a:off x="2677782" y="5276494"/>
            <a:ext cx="2073932" cy="226338"/>
          </a:xfrm>
          <a:prstGeom prst="line">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5D8D4C4-2379-B14B-BA16-58251AD95E67}"/>
              </a:ext>
            </a:extLst>
          </p:cNvPr>
          <p:cNvCxnSpPr>
            <a:cxnSpLocks/>
          </p:cNvCxnSpPr>
          <p:nvPr/>
        </p:nvCxnSpPr>
        <p:spPr>
          <a:xfrm flipV="1">
            <a:off x="3398808" y="5690740"/>
            <a:ext cx="1352906" cy="589732"/>
          </a:xfrm>
          <a:prstGeom prst="line">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28" name="Triangle 27">
            <a:extLst>
              <a:ext uri="{FF2B5EF4-FFF2-40B4-BE49-F238E27FC236}">
                <a16:creationId xmlns:a16="http://schemas.microsoft.com/office/drawing/2014/main" id="{D08BA304-D604-844A-8088-1FC95454FA06}"/>
              </a:ext>
            </a:extLst>
          </p:cNvPr>
          <p:cNvSpPr/>
          <p:nvPr/>
        </p:nvSpPr>
        <p:spPr>
          <a:xfrm>
            <a:off x="9422204" y="3398984"/>
            <a:ext cx="2140789" cy="181172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bgpq3</a:t>
            </a:r>
          </a:p>
        </p:txBody>
      </p:sp>
      <p:cxnSp>
        <p:nvCxnSpPr>
          <p:cNvPr id="30" name="Straight Connector 29">
            <a:extLst>
              <a:ext uri="{FF2B5EF4-FFF2-40B4-BE49-F238E27FC236}">
                <a16:creationId xmlns:a16="http://schemas.microsoft.com/office/drawing/2014/main" id="{1FD90EF5-6BD6-7B44-923D-744B3B22690C}"/>
              </a:ext>
            </a:extLst>
          </p:cNvPr>
          <p:cNvCxnSpPr/>
          <p:nvPr/>
        </p:nvCxnSpPr>
        <p:spPr>
          <a:xfrm>
            <a:off x="7667447" y="4364920"/>
            <a:ext cx="1915064" cy="0"/>
          </a:xfrm>
          <a:prstGeom prst="line">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14BFCB-05DA-8349-B479-1BF6373651BC}"/>
              </a:ext>
            </a:extLst>
          </p:cNvPr>
          <p:cNvSpPr txBox="1"/>
          <p:nvPr/>
        </p:nvSpPr>
        <p:spPr>
          <a:xfrm>
            <a:off x="1336585" y="1827758"/>
            <a:ext cx="2185727" cy="553998"/>
          </a:xfrm>
          <a:prstGeom prst="rect">
            <a:avLst/>
          </a:prstGeom>
          <a:noFill/>
        </p:spPr>
        <p:txBody>
          <a:bodyPr wrap="none" rtlCol="0">
            <a:spAutoFit/>
          </a:bodyPr>
          <a:lstStyle/>
          <a:p>
            <a:r>
              <a:rPr lang="en-US" sz="3000" dirty="0"/>
              <a:t>Data sources</a:t>
            </a:r>
          </a:p>
        </p:txBody>
      </p:sp>
      <p:sp>
        <p:nvSpPr>
          <p:cNvPr id="32" name="TextBox 31">
            <a:extLst>
              <a:ext uri="{FF2B5EF4-FFF2-40B4-BE49-F238E27FC236}">
                <a16:creationId xmlns:a16="http://schemas.microsoft.com/office/drawing/2014/main" id="{40614380-1736-7941-A163-09AC9546FFEA}"/>
              </a:ext>
            </a:extLst>
          </p:cNvPr>
          <p:cNvSpPr txBox="1"/>
          <p:nvPr/>
        </p:nvSpPr>
        <p:spPr>
          <a:xfrm>
            <a:off x="5459082" y="2197106"/>
            <a:ext cx="2055243" cy="553998"/>
          </a:xfrm>
          <a:prstGeom prst="rect">
            <a:avLst/>
          </a:prstGeom>
          <a:noFill/>
        </p:spPr>
        <p:txBody>
          <a:bodyPr wrap="none" rtlCol="0">
            <a:spAutoFit/>
          </a:bodyPr>
          <a:lstStyle/>
          <a:p>
            <a:r>
              <a:rPr lang="en-US" sz="3000" dirty="0"/>
              <a:t>Aggregators</a:t>
            </a:r>
          </a:p>
        </p:txBody>
      </p:sp>
      <p:sp>
        <p:nvSpPr>
          <p:cNvPr id="33" name="TextBox 32">
            <a:extLst>
              <a:ext uri="{FF2B5EF4-FFF2-40B4-BE49-F238E27FC236}">
                <a16:creationId xmlns:a16="http://schemas.microsoft.com/office/drawing/2014/main" id="{FF8BD670-5674-854B-9099-79B3D0A2E046}"/>
              </a:ext>
            </a:extLst>
          </p:cNvPr>
          <p:cNvSpPr txBox="1"/>
          <p:nvPr/>
        </p:nvSpPr>
        <p:spPr>
          <a:xfrm>
            <a:off x="9875473" y="2546840"/>
            <a:ext cx="1234249" cy="553998"/>
          </a:xfrm>
          <a:prstGeom prst="rect">
            <a:avLst/>
          </a:prstGeom>
          <a:noFill/>
        </p:spPr>
        <p:txBody>
          <a:bodyPr wrap="none" rtlCol="0">
            <a:spAutoFit/>
          </a:bodyPr>
          <a:lstStyle/>
          <a:p>
            <a:r>
              <a:rPr lang="en-US" sz="3000" dirty="0"/>
              <a:t>Clients</a:t>
            </a:r>
          </a:p>
        </p:txBody>
      </p:sp>
    </p:spTree>
    <p:extLst>
      <p:ext uri="{BB962C8B-B14F-4D97-AF65-F5344CB8AC3E}">
        <p14:creationId xmlns:p14="http://schemas.microsoft.com/office/powerpoint/2010/main" val="3710316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F7AFE-F420-3444-A5E4-56C0C9875828}"/>
              </a:ext>
            </a:extLst>
          </p:cNvPr>
          <p:cNvSpPr>
            <a:spLocks noGrp="1"/>
          </p:cNvSpPr>
          <p:nvPr>
            <p:ph type="title"/>
          </p:nvPr>
        </p:nvSpPr>
        <p:spPr/>
        <p:txBody>
          <a:bodyPr/>
          <a:lstStyle/>
          <a:p>
            <a:r>
              <a:rPr lang="en-US" dirty="0"/>
              <a:t>Proposal: Let RPKI “drown out” conflicting IRR</a:t>
            </a:r>
          </a:p>
        </p:txBody>
      </p:sp>
      <p:sp>
        <p:nvSpPr>
          <p:cNvPr id="3" name="Content Placeholder 2">
            <a:extLst>
              <a:ext uri="{FF2B5EF4-FFF2-40B4-BE49-F238E27FC236}">
                <a16:creationId xmlns:a16="http://schemas.microsoft.com/office/drawing/2014/main" id="{34E2DC85-C982-9748-825A-B5B6BF8ED3B6}"/>
              </a:ext>
            </a:extLst>
          </p:cNvPr>
          <p:cNvSpPr>
            <a:spLocks noGrp="1"/>
          </p:cNvSpPr>
          <p:nvPr>
            <p:ph idx="1"/>
          </p:nvPr>
        </p:nvSpPr>
        <p:spPr/>
        <p:txBody>
          <a:bodyPr/>
          <a:lstStyle/>
          <a:p>
            <a:r>
              <a:rPr lang="en-US" dirty="0"/>
              <a:t>RPKI can be used for </a:t>
            </a:r>
            <a:r>
              <a:rPr lang="en-US" i="1" dirty="0"/>
              <a:t>BGP Origin Validation</a:t>
            </a:r>
            <a:r>
              <a:rPr lang="en-US" dirty="0"/>
              <a:t> – but also for other things!</a:t>
            </a:r>
          </a:p>
          <a:p>
            <a:r>
              <a:rPr lang="en-US" dirty="0"/>
              <a:t>A RPKI ROA is sort of a route-object</a:t>
            </a:r>
          </a:p>
          <a:p>
            <a:pPr lvl="1"/>
            <a:r>
              <a:rPr lang="en-US" dirty="0"/>
              <a:t>It has a “prefix”, “origin” and “source” (the root)</a:t>
            </a:r>
          </a:p>
          <a:p>
            <a:pPr lvl="1"/>
            <a:r>
              <a:rPr lang="en-US" dirty="0"/>
              <a:t>We can </a:t>
            </a:r>
            <a:r>
              <a:rPr lang="en-US" dirty="0">
                <a:hlinkClick r:id="rId2"/>
              </a:rPr>
              <a:t>use RPKI ROAs for provisioning BGP prefix-filters</a:t>
            </a:r>
            <a:endParaRPr lang="en-US" dirty="0"/>
          </a:p>
          <a:p>
            <a:r>
              <a:rPr lang="en-US" dirty="0"/>
              <a:t>Extend </a:t>
            </a:r>
            <a:r>
              <a:rPr lang="en-US" dirty="0" err="1"/>
              <a:t>IRRd</a:t>
            </a:r>
            <a:r>
              <a:rPr lang="en-US" dirty="0"/>
              <a:t> so that when IRR information is in direct conflict with a RPKI ROA – the conflicting information is suppressed (</a:t>
            </a:r>
            <a:r>
              <a:rPr lang="en-US" dirty="0">
                <a:hlinkClick r:id="rId3"/>
              </a:rPr>
              <a:t>Github</a:t>
            </a:r>
            <a:r>
              <a:rPr lang="en-US" dirty="0"/>
              <a:t>)</a:t>
            </a:r>
          </a:p>
          <a:p>
            <a:endParaRPr lang="en-US" dirty="0"/>
          </a:p>
        </p:txBody>
      </p:sp>
    </p:spTree>
    <p:extLst>
      <p:ext uri="{BB962C8B-B14F-4D97-AF65-F5344CB8AC3E}">
        <p14:creationId xmlns:p14="http://schemas.microsoft.com/office/powerpoint/2010/main" val="2714124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BF5CC-A965-2B40-AF96-3E855D3E0B86}"/>
              </a:ext>
            </a:extLst>
          </p:cNvPr>
          <p:cNvSpPr>
            <a:spLocks noGrp="1"/>
          </p:cNvSpPr>
          <p:nvPr>
            <p:ph type="title"/>
          </p:nvPr>
        </p:nvSpPr>
        <p:spPr/>
        <p:txBody>
          <a:bodyPr/>
          <a:lstStyle/>
          <a:p>
            <a:r>
              <a:rPr lang="en-US" dirty="0"/>
              <a:t>RPKI filter at the aggregators</a:t>
            </a:r>
          </a:p>
        </p:txBody>
      </p:sp>
      <p:sp>
        <p:nvSpPr>
          <p:cNvPr id="4" name="Rectangle 3">
            <a:extLst>
              <a:ext uri="{FF2B5EF4-FFF2-40B4-BE49-F238E27FC236}">
                <a16:creationId xmlns:a16="http://schemas.microsoft.com/office/drawing/2014/main" id="{684D0C01-23E5-AD47-B17F-94AFE2EF80B1}"/>
              </a:ext>
            </a:extLst>
          </p:cNvPr>
          <p:cNvSpPr/>
          <p:nvPr/>
        </p:nvSpPr>
        <p:spPr>
          <a:xfrm>
            <a:off x="1414732" y="2536166"/>
            <a:ext cx="1311215" cy="1173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RIPE IRR</a:t>
            </a:r>
          </a:p>
        </p:txBody>
      </p:sp>
      <p:sp>
        <p:nvSpPr>
          <p:cNvPr id="5" name="Rectangle 4">
            <a:extLst>
              <a:ext uri="{FF2B5EF4-FFF2-40B4-BE49-F238E27FC236}">
                <a16:creationId xmlns:a16="http://schemas.microsoft.com/office/drawing/2014/main" id="{D515E447-7D9E-964B-916C-7D760C2E9E31}"/>
              </a:ext>
            </a:extLst>
          </p:cNvPr>
          <p:cNvSpPr/>
          <p:nvPr/>
        </p:nvSpPr>
        <p:spPr>
          <a:xfrm>
            <a:off x="1134372" y="3398984"/>
            <a:ext cx="1311215" cy="1173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NTTCOM</a:t>
            </a:r>
          </a:p>
        </p:txBody>
      </p:sp>
      <p:sp>
        <p:nvSpPr>
          <p:cNvPr id="6" name="Rectangle 5">
            <a:extLst>
              <a:ext uri="{FF2B5EF4-FFF2-40B4-BE49-F238E27FC236}">
                <a16:creationId xmlns:a16="http://schemas.microsoft.com/office/drawing/2014/main" id="{4F5AC571-37A6-5740-88E4-7863D0336530}"/>
              </a:ext>
            </a:extLst>
          </p:cNvPr>
          <p:cNvSpPr/>
          <p:nvPr/>
        </p:nvSpPr>
        <p:spPr>
          <a:xfrm>
            <a:off x="854012" y="4244462"/>
            <a:ext cx="1311215" cy="1173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RADB</a:t>
            </a:r>
          </a:p>
        </p:txBody>
      </p:sp>
      <p:sp>
        <p:nvSpPr>
          <p:cNvPr id="7" name="Rectangle 6">
            <a:extLst>
              <a:ext uri="{FF2B5EF4-FFF2-40B4-BE49-F238E27FC236}">
                <a16:creationId xmlns:a16="http://schemas.microsoft.com/office/drawing/2014/main" id="{00DD6919-7D91-1C48-B5D4-3CE483C5E64A}"/>
              </a:ext>
            </a:extLst>
          </p:cNvPr>
          <p:cNvSpPr/>
          <p:nvPr/>
        </p:nvSpPr>
        <p:spPr>
          <a:xfrm>
            <a:off x="1114242" y="5107280"/>
            <a:ext cx="1311215" cy="1173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APNIC</a:t>
            </a:r>
          </a:p>
        </p:txBody>
      </p:sp>
      <p:sp>
        <p:nvSpPr>
          <p:cNvPr id="8" name="Rectangle 7">
            <a:extLst>
              <a:ext uri="{FF2B5EF4-FFF2-40B4-BE49-F238E27FC236}">
                <a16:creationId xmlns:a16="http://schemas.microsoft.com/office/drawing/2014/main" id="{0E733CFF-F082-7842-9452-28C19D877ECA}"/>
              </a:ext>
            </a:extLst>
          </p:cNvPr>
          <p:cNvSpPr/>
          <p:nvPr/>
        </p:nvSpPr>
        <p:spPr>
          <a:xfrm>
            <a:off x="1848921" y="5935858"/>
            <a:ext cx="1311215" cy="1173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9" name="TextBox 8">
            <a:extLst>
              <a:ext uri="{FF2B5EF4-FFF2-40B4-BE49-F238E27FC236}">
                <a16:creationId xmlns:a16="http://schemas.microsoft.com/office/drawing/2014/main" id="{D68B67C8-D7F1-004A-9229-9DCA62EE0472}"/>
              </a:ext>
            </a:extLst>
          </p:cNvPr>
          <p:cNvSpPr txBox="1"/>
          <p:nvPr/>
        </p:nvSpPr>
        <p:spPr>
          <a:xfrm>
            <a:off x="5451894" y="3191774"/>
            <a:ext cx="184731" cy="369332"/>
          </a:xfrm>
          <a:prstGeom prst="rect">
            <a:avLst/>
          </a:prstGeom>
          <a:noFill/>
        </p:spPr>
        <p:txBody>
          <a:bodyPr wrap="none" rtlCol="0">
            <a:spAutoFit/>
          </a:bodyPr>
          <a:lstStyle/>
          <a:p>
            <a:endParaRPr lang="en-US" dirty="0"/>
          </a:p>
        </p:txBody>
      </p:sp>
      <p:sp>
        <p:nvSpPr>
          <p:cNvPr id="10" name="Oval 9">
            <a:extLst>
              <a:ext uri="{FF2B5EF4-FFF2-40B4-BE49-F238E27FC236}">
                <a16:creationId xmlns:a16="http://schemas.microsoft.com/office/drawing/2014/main" id="{833308AB-8E22-4241-9A51-08577BA268F1}"/>
              </a:ext>
            </a:extLst>
          </p:cNvPr>
          <p:cNvSpPr/>
          <p:nvPr/>
        </p:nvSpPr>
        <p:spPr>
          <a:xfrm>
            <a:off x="5060830" y="3100838"/>
            <a:ext cx="2536166" cy="169095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whois.radb.net</a:t>
            </a:r>
            <a:endParaRPr lang="en-US" dirty="0"/>
          </a:p>
        </p:txBody>
      </p:sp>
      <p:sp>
        <p:nvSpPr>
          <p:cNvPr id="11" name="Oval 10">
            <a:extLst>
              <a:ext uri="{FF2B5EF4-FFF2-40B4-BE49-F238E27FC236}">
                <a16:creationId xmlns:a16="http://schemas.microsoft.com/office/drawing/2014/main" id="{48EBD941-3FE9-3D4F-9257-5246E7B6AE17}"/>
              </a:ext>
            </a:extLst>
          </p:cNvPr>
          <p:cNvSpPr/>
          <p:nvPr/>
        </p:nvSpPr>
        <p:spPr>
          <a:xfrm>
            <a:off x="5131281" y="4364920"/>
            <a:ext cx="2536166" cy="169095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rr.ntt.net</a:t>
            </a:r>
            <a:endParaRPr lang="en-US" dirty="0"/>
          </a:p>
        </p:txBody>
      </p:sp>
      <p:cxnSp>
        <p:nvCxnSpPr>
          <p:cNvPr id="13" name="Straight Connector 12">
            <a:extLst>
              <a:ext uri="{FF2B5EF4-FFF2-40B4-BE49-F238E27FC236}">
                <a16:creationId xmlns:a16="http://schemas.microsoft.com/office/drawing/2014/main" id="{5509DC3D-75C0-2444-8C41-DE2D1679A3FC}"/>
              </a:ext>
            </a:extLst>
          </p:cNvPr>
          <p:cNvCxnSpPr/>
          <p:nvPr/>
        </p:nvCxnSpPr>
        <p:spPr>
          <a:xfrm>
            <a:off x="2984740" y="3157268"/>
            <a:ext cx="1915064" cy="0"/>
          </a:xfrm>
          <a:prstGeom prst="line">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56E0A9-19C3-8143-8DC2-6E9D7AAFB0F6}"/>
              </a:ext>
            </a:extLst>
          </p:cNvPr>
          <p:cNvCxnSpPr>
            <a:cxnSpLocks/>
          </p:cNvCxnSpPr>
          <p:nvPr/>
        </p:nvCxnSpPr>
        <p:spPr>
          <a:xfrm flipV="1">
            <a:off x="2677782" y="3917188"/>
            <a:ext cx="2102688" cy="154572"/>
          </a:xfrm>
          <a:prstGeom prst="line">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073D7C6-5B65-CB40-8E85-2A6429FD7FB1}"/>
              </a:ext>
            </a:extLst>
          </p:cNvPr>
          <p:cNvCxnSpPr>
            <a:cxnSpLocks/>
          </p:cNvCxnSpPr>
          <p:nvPr/>
        </p:nvCxnSpPr>
        <p:spPr>
          <a:xfrm flipV="1">
            <a:off x="2474343" y="4623849"/>
            <a:ext cx="2277371" cy="152400"/>
          </a:xfrm>
          <a:prstGeom prst="line">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FF9FEA-7D38-D641-85D7-0B1B6B764BB8}"/>
              </a:ext>
            </a:extLst>
          </p:cNvPr>
          <p:cNvCxnSpPr>
            <a:cxnSpLocks/>
          </p:cNvCxnSpPr>
          <p:nvPr/>
        </p:nvCxnSpPr>
        <p:spPr>
          <a:xfrm flipV="1">
            <a:off x="2677782" y="5276494"/>
            <a:ext cx="2073932" cy="226338"/>
          </a:xfrm>
          <a:prstGeom prst="line">
            <a:avLst/>
          </a:prstGeom>
          <a:ln w="82550">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5D8D4C4-2379-B14B-BA16-58251AD95E67}"/>
              </a:ext>
            </a:extLst>
          </p:cNvPr>
          <p:cNvCxnSpPr>
            <a:cxnSpLocks/>
          </p:cNvCxnSpPr>
          <p:nvPr/>
        </p:nvCxnSpPr>
        <p:spPr>
          <a:xfrm flipV="1">
            <a:off x="3398808" y="5690740"/>
            <a:ext cx="1352906" cy="589732"/>
          </a:xfrm>
          <a:prstGeom prst="line">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28" name="Triangle 27">
            <a:extLst>
              <a:ext uri="{FF2B5EF4-FFF2-40B4-BE49-F238E27FC236}">
                <a16:creationId xmlns:a16="http://schemas.microsoft.com/office/drawing/2014/main" id="{D08BA304-D604-844A-8088-1FC95454FA06}"/>
              </a:ext>
            </a:extLst>
          </p:cNvPr>
          <p:cNvSpPr/>
          <p:nvPr/>
        </p:nvSpPr>
        <p:spPr>
          <a:xfrm>
            <a:off x="9422204" y="3398984"/>
            <a:ext cx="2140789" cy="181172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bgpq3</a:t>
            </a:r>
          </a:p>
        </p:txBody>
      </p:sp>
      <p:cxnSp>
        <p:nvCxnSpPr>
          <p:cNvPr id="30" name="Straight Connector 29">
            <a:extLst>
              <a:ext uri="{FF2B5EF4-FFF2-40B4-BE49-F238E27FC236}">
                <a16:creationId xmlns:a16="http://schemas.microsoft.com/office/drawing/2014/main" id="{1FD90EF5-6BD6-7B44-923D-744B3B22690C}"/>
              </a:ext>
            </a:extLst>
          </p:cNvPr>
          <p:cNvCxnSpPr/>
          <p:nvPr/>
        </p:nvCxnSpPr>
        <p:spPr>
          <a:xfrm>
            <a:off x="7667447" y="4364920"/>
            <a:ext cx="1915064" cy="0"/>
          </a:xfrm>
          <a:prstGeom prst="line">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14BFCB-05DA-8349-B479-1BF6373651BC}"/>
              </a:ext>
            </a:extLst>
          </p:cNvPr>
          <p:cNvSpPr txBox="1"/>
          <p:nvPr/>
        </p:nvSpPr>
        <p:spPr>
          <a:xfrm>
            <a:off x="1336585" y="1827758"/>
            <a:ext cx="2185727" cy="553998"/>
          </a:xfrm>
          <a:prstGeom prst="rect">
            <a:avLst/>
          </a:prstGeom>
          <a:noFill/>
        </p:spPr>
        <p:txBody>
          <a:bodyPr wrap="none" rtlCol="0">
            <a:spAutoFit/>
          </a:bodyPr>
          <a:lstStyle/>
          <a:p>
            <a:r>
              <a:rPr lang="en-US" sz="3000" dirty="0"/>
              <a:t>Data sources</a:t>
            </a:r>
          </a:p>
        </p:txBody>
      </p:sp>
      <p:sp>
        <p:nvSpPr>
          <p:cNvPr id="32" name="TextBox 31">
            <a:extLst>
              <a:ext uri="{FF2B5EF4-FFF2-40B4-BE49-F238E27FC236}">
                <a16:creationId xmlns:a16="http://schemas.microsoft.com/office/drawing/2014/main" id="{40614380-1736-7941-A163-09AC9546FFEA}"/>
              </a:ext>
            </a:extLst>
          </p:cNvPr>
          <p:cNvSpPr txBox="1"/>
          <p:nvPr/>
        </p:nvSpPr>
        <p:spPr>
          <a:xfrm>
            <a:off x="5459082" y="2197106"/>
            <a:ext cx="2055243" cy="553998"/>
          </a:xfrm>
          <a:prstGeom prst="rect">
            <a:avLst/>
          </a:prstGeom>
          <a:noFill/>
        </p:spPr>
        <p:txBody>
          <a:bodyPr wrap="none" rtlCol="0">
            <a:spAutoFit/>
          </a:bodyPr>
          <a:lstStyle/>
          <a:p>
            <a:r>
              <a:rPr lang="en-US" sz="3000" dirty="0"/>
              <a:t>Aggregators</a:t>
            </a:r>
          </a:p>
        </p:txBody>
      </p:sp>
      <p:sp>
        <p:nvSpPr>
          <p:cNvPr id="33" name="TextBox 32">
            <a:extLst>
              <a:ext uri="{FF2B5EF4-FFF2-40B4-BE49-F238E27FC236}">
                <a16:creationId xmlns:a16="http://schemas.microsoft.com/office/drawing/2014/main" id="{FF8BD670-5674-854B-9099-79B3D0A2E046}"/>
              </a:ext>
            </a:extLst>
          </p:cNvPr>
          <p:cNvSpPr txBox="1"/>
          <p:nvPr/>
        </p:nvSpPr>
        <p:spPr>
          <a:xfrm>
            <a:off x="9875473" y="2546840"/>
            <a:ext cx="1234249" cy="553998"/>
          </a:xfrm>
          <a:prstGeom prst="rect">
            <a:avLst/>
          </a:prstGeom>
          <a:noFill/>
        </p:spPr>
        <p:txBody>
          <a:bodyPr wrap="none" rtlCol="0">
            <a:spAutoFit/>
          </a:bodyPr>
          <a:lstStyle/>
          <a:p>
            <a:r>
              <a:rPr lang="en-US" sz="3000" dirty="0"/>
              <a:t>Clients</a:t>
            </a:r>
          </a:p>
        </p:txBody>
      </p:sp>
      <p:sp>
        <p:nvSpPr>
          <p:cNvPr id="3" name="Oval 2">
            <a:extLst>
              <a:ext uri="{FF2B5EF4-FFF2-40B4-BE49-F238E27FC236}">
                <a16:creationId xmlns:a16="http://schemas.microsoft.com/office/drawing/2014/main" id="{4D727B01-1625-8843-B8BE-5C1E9B324908}"/>
              </a:ext>
            </a:extLst>
          </p:cNvPr>
          <p:cNvSpPr/>
          <p:nvPr/>
        </p:nvSpPr>
        <p:spPr>
          <a:xfrm>
            <a:off x="3847381" y="1552755"/>
            <a:ext cx="552091" cy="4951562"/>
          </a:xfrm>
          <a:prstGeom prst="ellipse">
            <a:avLst/>
          </a:prstGeom>
          <a:solidFill>
            <a:srgbClr val="FF000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865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58E6-3AC8-F94D-8EAE-A168B1FAFB5E}"/>
              </a:ext>
            </a:extLst>
          </p:cNvPr>
          <p:cNvSpPr>
            <a:spLocks noGrp="1"/>
          </p:cNvSpPr>
          <p:nvPr>
            <p:ph type="title"/>
          </p:nvPr>
        </p:nvSpPr>
        <p:spPr/>
        <p:txBody>
          <a:bodyPr/>
          <a:lstStyle/>
          <a:p>
            <a:r>
              <a:rPr lang="en-US" dirty="0"/>
              <a:t>RPKI suppressing conflicting IRR advantages</a:t>
            </a:r>
          </a:p>
        </p:txBody>
      </p:sp>
      <p:sp>
        <p:nvSpPr>
          <p:cNvPr id="3" name="Content Placeholder 2">
            <a:extLst>
              <a:ext uri="{FF2B5EF4-FFF2-40B4-BE49-F238E27FC236}">
                <a16:creationId xmlns:a16="http://schemas.microsoft.com/office/drawing/2014/main" id="{7484E8AA-9AB8-9C45-AEEF-135A18C1DBAD}"/>
              </a:ext>
            </a:extLst>
          </p:cNvPr>
          <p:cNvSpPr>
            <a:spLocks noGrp="1"/>
          </p:cNvSpPr>
          <p:nvPr>
            <p:ph idx="1"/>
          </p:nvPr>
        </p:nvSpPr>
        <p:spPr/>
        <p:txBody>
          <a:bodyPr>
            <a:normAutofit/>
          </a:bodyPr>
          <a:lstStyle/>
          <a:p>
            <a:r>
              <a:rPr lang="en-US" sz="4000" dirty="0"/>
              <a:t>Industry-wide common method to get rid of stale proxy route objects – by creating a ROA you hide old garbage in IRRs</a:t>
            </a:r>
          </a:p>
          <a:p>
            <a:r>
              <a:rPr lang="en-US" sz="4000" dirty="0"/>
              <a:t>By creating a ROA – you will significantly decrease the chances of people being able to use IRR to hijack your resource</a:t>
            </a:r>
          </a:p>
        </p:txBody>
      </p:sp>
    </p:spTree>
    <p:extLst>
      <p:ext uri="{BB962C8B-B14F-4D97-AF65-F5344CB8AC3E}">
        <p14:creationId xmlns:p14="http://schemas.microsoft.com/office/powerpoint/2010/main" val="2607397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4F3CD-AFD3-9448-A019-333CFBB49DF2}"/>
              </a:ext>
            </a:extLst>
          </p:cNvPr>
          <p:cNvSpPr>
            <a:spLocks noGrp="1"/>
          </p:cNvSpPr>
          <p:nvPr>
            <p:ph type="title"/>
          </p:nvPr>
        </p:nvSpPr>
        <p:spPr/>
        <p:txBody>
          <a:bodyPr/>
          <a:lstStyle/>
          <a:p>
            <a:r>
              <a:rPr lang="en-US" dirty="0"/>
              <a:t>OK – so current status</a:t>
            </a:r>
          </a:p>
        </p:txBody>
      </p:sp>
      <p:sp>
        <p:nvSpPr>
          <p:cNvPr id="3" name="Content Placeholder 2">
            <a:extLst>
              <a:ext uri="{FF2B5EF4-FFF2-40B4-BE49-F238E27FC236}">
                <a16:creationId xmlns:a16="http://schemas.microsoft.com/office/drawing/2014/main" id="{3377CC6F-0413-D04C-A8A1-9340BD036AE3}"/>
              </a:ext>
            </a:extLst>
          </p:cNvPr>
          <p:cNvSpPr>
            <a:spLocks noGrp="1"/>
          </p:cNvSpPr>
          <p:nvPr>
            <p:ph idx="1"/>
          </p:nvPr>
        </p:nvSpPr>
        <p:spPr/>
        <p:txBody>
          <a:bodyPr/>
          <a:lstStyle/>
          <a:p>
            <a:r>
              <a:rPr lang="en-US" dirty="0"/>
              <a:t>IRRs not validating: no longer relevant</a:t>
            </a:r>
          </a:p>
          <a:p>
            <a:endParaRPr lang="en-US" dirty="0"/>
          </a:p>
          <a:p>
            <a:r>
              <a:rPr lang="en-US" dirty="0"/>
              <a:t>Done: </a:t>
            </a:r>
            <a:r>
              <a:rPr lang="en-US" strike="sngStrike" dirty="0"/>
              <a:t>RIPE, ARIN IRR, NTTCOM, RADB, ALTDB, BBOI, BELL, LEVEL3, RGNET, TC, CANARIE</a:t>
            </a:r>
          </a:p>
        </p:txBody>
      </p:sp>
      <p:sp>
        <p:nvSpPr>
          <p:cNvPr id="4" name="TextBox 3">
            <a:extLst>
              <a:ext uri="{FF2B5EF4-FFF2-40B4-BE49-F238E27FC236}">
                <a16:creationId xmlns:a16="http://schemas.microsoft.com/office/drawing/2014/main" id="{55D22937-0BB3-4746-8FEB-DAEB427A2E30}"/>
              </a:ext>
            </a:extLst>
          </p:cNvPr>
          <p:cNvSpPr txBox="1"/>
          <p:nvPr/>
        </p:nvSpPr>
        <p:spPr>
          <a:xfrm rot="1287920">
            <a:off x="9135726" y="1471681"/>
            <a:ext cx="1826141" cy="707886"/>
          </a:xfrm>
          <a:prstGeom prst="rect">
            <a:avLst/>
          </a:prstGeom>
          <a:noFill/>
          <a:ln w="50800">
            <a:solidFill>
              <a:schemeClr val="accent6"/>
            </a:solidFill>
          </a:ln>
        </p:spPr>
        <p:txBody>
          <a:bodyPr wrap="none" rtlCol="0">
            <a:spAutoFit/>
          </a:bodyPr>
          <a:lstStyle/>
          <a:p>
            <a:r>
              <a:rPr lang="en-US" sz="4000" b="1" dirty="0"/>
              <a:t>SOLVED</a:t>
            </a:r>
          </a:p>
        </p:txBody>
      </p:sp>
      <p:sp>
        <p:nvSpPr>
          <p:cNvPr id="5" name="TextBox 4">
            <a:extLst>
              <a:ext uri="{FF2B5EF4-FFF2-40B4-BE49-F238E27FC236}">
                <a16:creationId xmlns:a16="http://schemas.microsoft.com/office/drawing/2014/main" id="{F1ACD2B4-A6C9-194B-841A-18A80031FA7C}"/>
              </a:ext>
            </a:extLst>
          </p:cNvPr>
          <p:cNvSpPr txBox="1"/>
          <p:nvPr/>
        </p:nvSpPr>
        <p:spPr>
          <a:xfrm>
            <a:off x="534837" y="5296237"/>
            <a:ext cx="11453200" cy="1015663"/>
          </a:xfrm>
          <a:prstGeom prst="rect">
            <a:avLst/>
          </a:prstGeom>
          <a:noFill/>
          <a:ln w="63500">
            <a:solidFill>
              <a:srgbClr val="0070C0"/>
            </a:solidFill>
          </a:ln>
        </p:spPr>
        <p:txBody>
          <a:bodyPr wrap="none" rtlCol="0">
            <a:spAutoFit/>
          </a:bodyPr>
          <a:lstStyle/>
          <a:p>
            <a:r>
              <a:rPr lang="en-US" sz="3000" dirty="0"/>
              <a:t>NTT &amp; </a:t>
            </a:r>
            <a:r>
              <a:rPr lang="en-US" sz="3000" dirty="0" err="1"/>
              <a:t>Dashcare</a:t>
            </a:r>
            <a:r>
              <a:rPr lang="en-US" sz="3000" dirty="0"/>
              <a:t> have started a full rewrite of </a:t>
            </a:r>
            <a:r>
              <a:rPr lang="en-US" sz="3000" dirty="0" err="1"/>
              <a:t>IRRd</a:t>
            </a:r>
            <a:r>
              <a:rPr lang="en-US" sz="3000" dirty="0"/>
              <a:t> to make this possible:</a:t>
            </a:r>
          </a:p>
          <a:p>
            <a:r>
              <a:rPr lang="en-US" sz="3000" dirty="0">
                <a:hlinkClick r:id="rId3"/>
              </a:rPr>
              <a:t>https://github.com/irrdnet/irrd4</a:t>
            </a:r>
            <a:endParaRPr lang="en-US" sz="3000" dirty="0"/>
          </a:p>
        </p:txBody>
      </p:sp>
    </p:spTree>
    <p:extLst>
      <p:ext uri="{BB962C8B-B14F-4D97-AF65-F5344CB8AC3E}">
        <p14:creationId xmlns:p14="http://schemas.microsoft.com/office/powerpoint/2010/main" val="3910822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94B5-0A1A-9141-B2ED-E74FFE842024}"/>
              </a:ext>
            </a:extLst>
          </p:cNvPr>
          <p:cNvSpPr>
            <a:spLocks noGrp="1"/>
          </p:cNvSpPr>
          <p:nvPr>
            <p:ph type="title"/>
          </p:nvPr>
        </p:nvSpPr>
        <p:spPr/>
        <p:txBody>
          <a:bodyPr/>
          <a:lstStyle/>
          <a:p>
            <a:r>
              <a:rPr lang="en-US" dirty="0"/>
              <a:t>Why are we doing any of this?</a:t>
            </a:r>
          </a:p>
        </p:txBody>
      </p:sp>
      <p:sp>
        <p:nvSpPr>
          <p:cNvPr id="3" name="Content Placeholder 2">
            <a:extLst>
              <a:ext uri="{FF2B5EF4-FFF2-40B4-BE49-F238E27FC236}">
                <a16:creationId xmlns:a16="http://schemas.microsoft.com/office/drawing/2014/main" id="{4FE30869-4326-CE48-AEDA-435AAEDEDE84}"/>
              </a:ext>
            </a:extLst>
          </p:cNvPr>
          <p:cNvSpPr>
            <a:spLocks noGrp="1"/>
          </p:cNvSpPr>
          <p:nvPr>
            <p:ph idx="1"/>
          </p:nvPr>
        </p:nvSpPr>
        <p:spPr/>
        <p:txBody>
          <a:bodyPr>
            <a:normAutofit/>
          </a:bodyPr>
          <a:lstStyle/>
          <a:p>
            <a:r>
              <a:rPr lang="en-US" sz="3500" dirty="0"/>
              <a:t>Creating filters based on public data, forces malicious actors to leave a trail in IRR, WHOIS or other data sources: </a:t>
            </a:r>
            <a:r>
              <a:rPr lang="en-US" sz="3500" b="1" dirty="0"/>
              <a:t>auditability</a:t>
            </a:r>
          </a:p>
          <a:p>
            <a:r>
              <a:rPr lang="en-US" sz="3500" b="1" dirty="0"/>
              <a:t>Bugs happen! </a:t>
            </a:r>
            <a:r>
              <a:rPr lang="en-US" sz="3500" dirty="0"/>
              <a:t>– your router may suddenly ignore parts of your configuration, you’ll then rely on your EBGP peer’s filters</a:t>
            </a:r>
          </a:p>
          <a:p>
            <a:r>
              <a:rPr lang="en-US" sz="3500" b="1" dirty="0"/>
              <a:t>Everyone makes mistakes </a:t>
            </a:r>
            <a:r>
              <a:rPr lang="en-US" sz="3500" dirty="0"/>
              <a:t>– a typo is easily made</a:t>
            </a:r>
            <a:endParaRPr lang="en-US" sz="3500" b="1" dirty="0"/>
          </a:p>
        </p:txBody>
      </p:sp>
    </p:spTree>
    <p:extLst>
      <p:ext uri="{BB962C8B-B14F-4D97-AF65-F5344CB8AC3E}">
        <p14:creationId xmlns:p14="http://schemas.microsoft.com/office/powerpoint/2010/main" val="1643227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0162-2230-D845-AA3A-06610B68250C}"/>
              </a:ext>
            </a:extLst>
          </p:cNvPr>
          <p:cNvSpPr>
            <a:spLocks noGrp="1"/>
          </p:cNvSpPr>
          <p:nvPr>
            <p:ph type="title"/>
          </p:nvPr>
        </p:nvSpPr>
        <p:spPr/>
        <p:txBody>
          <a:bodyPr/>
          <a:lstStyle/>
          <a:p>
            <a:r>
              <a:rPr lang="en-US" dirty="0"/>
              <a:t>”Filtering at IXPs is hard”</a:t>
            </a:r>
          </a:p>
        </p:txBody>
      </p:sp>
      <p:sp>
        <p:nvSpPr>
          <p:cNvPr id="3" name="Content Placeholder 2">
            <a:extLst>
              <a:ext uri="{FF2B5EF4-FFF2-40B4-BE49-F238E27FC236}">
                <a16:creationId xmlns:a16="http://schemas.microsoft.com/office/drawing/2014/main" id="{EB2D45FC-086F-5C49-916C-1F6BEE960A56}"/>
              </a:ext>
            </a:extLst>
          </p:cNvPr>
          <p:cNvSpPr>
            <a:spLocks noGrp="1"/>
          </p:cNvSpPr>
          <p:nvPr>
            <p:ph idx="1"/>
          </p:nvPr>
        </p:nvSpPr>
        <p:spPr/>
        <p:txBody>
          <a:bodyPr>
            <a:normAutofit/>
          </a:bodyPr>
          <a:lstStyle/>
          <a:p>
            <a:r>
              <a:rPr lang="en-US" dirty="0"/>
              <a:t>Many IXPs have come to realize their responsibilities to the Internet ecosystem and the commercial benefits of a more secure product.</a:t>
            </a:r>
          </a:p>
          <a:p>
            <a:r>
              <a:rPr lang="en-US" dirty="0">
                <a:hlinkClick r:id="rId2"/>
              </a:rPr>
              <a:t>http://peering.exposed/</a:t>
            </a:r>
            <a:endParaRPr lang="en-US" dirty="0"/>
          </a:p>
          <a:p>
            <a:pPr lvl="1"/>
            <a:r>
              <a:rPr lang="en-US" dirty="0"/>
              <a:t>9 out of top 10 IXPs are filtering, tenth will later this year</a:t>
            </a:r>
          </a:p>
          <a:p>
            <a:r>
              <a:rPr lang="en-US" dirty="0"/>
              <a:t>IXP filtering has become much easier, there are multiple fully featured configuration generators:</a:t>
            </a:r>
          </a:p>
          <a:p>
            <a:pPr lvl="1"/>
            <a:r>
              <a:rPr lang="en-US" dirty="0">
                <a:hlinkClick r:id="rId3"/>
              </a:rPr>
              <a:t>https://www.ixpmanager.org/</a:t>
            </a:r>
            <a:endParaRPr lang="en-US" dirty="0"/>
          </a:p>
          <a:p>
            <a:pPr lvl="1"/>
            <a:r>
              <a:rPr lang="en-US" dirty="0">
                <a:hlinkClick r:id="rId4"/>
              </a:rPr>
              <a:t>http://arouteserver.readthedocs.io/</a:t>
            </a:r>
            <a:endParaRPr lang="en-US" dirty="0"/>
          </a:p>
          <a:p>
            <a:r>
              <a:rPr lang="en-US" dirty="0"/>
              <a:t>BIRD’s hegemony in the route server software is being challenged: </a:t>
            </a:r>
            <a:r>
              <a:rPr lang="en-US" dirty="0" err="1"/>
              <a:t>OpenBGPD</a:t>
            </a:r>
            <a:r>
              <a:rPr lang="en-US" dirty="0"/>
              <a:t> is funded to be able to compete</a:t>
            </a:r>
          </a:p>
        </p:txBody>
      </p:sp>
      <p:sp>
        <p:nvSpPr>
          <p:cNvPr id="4" name="TextBox 3">
            <a:extLst>
              <a:ext uri="{FF2B5EF4-FFF2-40B4-BE49-F238E27FC236}">
                <a16:creationId xmlns:a16="http://schemas.microsoft.com/office/drawing/2014/main" id="{B11CB516-92C3-2D47-B76B-DFD466DF6A0D}"/>
              </a:ext>
            </a:extLst>
          </p:cNvPr>
          <p:cNvSpPr txBox="1"/>
          <p:nvPr/>
        </p:nvSpPr>
        <p:spPr>
          <a:xfrm rot="1287920">
            <a:off x="9187485" y="740692"/>
            <a:ext cx="1826141" cy="707886"/>
          </a:xfrm>
          <a:prstGeom prst="rect">
            <a:avLst/>
          </a:prstGeom>
          <a:noFill/>
          <a:ln w="50800">
            <a:solidFill>
              <a:schemeClr val="accent6"/>
            </a:solidFill>
          </a:ln>
        </p:spPr>
        <p:txBody>
          <a:bodyPr wrap="none" rtlCol="0">
            <a:spAutoFit/>
          </a:bodyPr>
          <a:lstStyle/>
          <a:p>
            <a:r>
              <a:rPr lang="en-US" sz="4000" b="1" dirty="0"/>
              <a:t>SOLVED</a:t>
            </a:r>
          </a:p>
        </p:txBody>
      </p:sp>
    </p:spTree>
    <p:extLst>
      <p:ext uri="{BB962C8B-B14F-4D97-AF65-F5344CB8AC3E}">
        <p14:creationId xmlns:p14="http://schemas.microsoft.com/office/powerpoint/2010/main" val="2104692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E341D-4B2F-AC47-86C8-FF46F6CC7574}"/>
              </a:ext>
            </a:extLst>
          </p:cNvPr>
          <p:cNvSpPr>
            <a:spLocks noGrp="1"/>
          </p:cNvSpPr>
          <p:nvPr>
            <p:ph type="title"/>
          </p:nvPr>
        </p:nvSpPr>
        <p:spPr/>
        <p:txBody>
          <a:bodyPr/>
          <a:lstStyle/>
          <a:p>
            <a:r>
              <a:rPr lang="en-US" dirty="0"/>
              <a:t>Many invalid RPKI routes in DFZ</a:t>
            </a:r>
          </a:p>
        </p:txBody>
      </p:sp>
      <p:sp>
        <p:nvSpPr>
          <p:cNvPr id="3" name="Content Placeholder 2">
            <a:extLst>
              <a:ext uri="{FF2B5EF4-FFF2-40B4-BE49-F238E27FC236}">
                <a16:creationId xmlns:a16="http://schemas.microsoft.com/office/drawing/2014/main" id="{EABF1459-26A7-1F45-B37A-62FADE8E924B}"/>
              </a:ext>
            </a:extLst>
          </p:cNvPr>
          <p:cNvSpPr>
            <a:spLocks noGrp="1"/>
          </p:cNvSpPr>
          <p:nvPr>
            <p:ph idx="1"/>
          </p:nvPr>
        </p:nvSpPr>
        <p:spPr/>
        <p:txBody>
          <a:bodyPr>
            <a:normAutofit/>
          </a:bodyPr>
          <a:lstStyle/>
          <a:p>
            <a:r>
              <a:rPr lang="en-US" dirty="0"/>
              <a:t>Ben / Niels talked a bit about this – about 6,000 prefixes in DFZ are “invalid”</a:t>
            </a:r>
          </a:p>
          <a:p>
            <a:r>
              <a:rPr lang="en-US" dirty="0"/>
              <a:t>Only subset of those become unreachable (because of valid or unknown less-specific)</a:t>
            </a:r>
          </a:p>
          <a:p>
            <a:r>
              <a:rPr lang="en-US" dirty="0"/>
              <a:t>List: </a:t>
            </a:r>
            <a:r>
              <a:rPr lang="en-US" dirty="0">
                <a:hlinkClick r:id="rId2"/>
              </a:rPr>
              <a:t>https://as286.net/data/ana-invalids.txt</a:t>
            </a:r>
            <a:r>
              <a:rPr lang="en-US" dirty="0"/>
              <a:t> (grep for </a:t>
            </a:r>
            <a:r>
              <a:rPr lang="en-US" b="1" dirty="0">
                <a:latin typeface="Courier" pitchFamily="2" charset="0"/>
              </a:rPr>
              <a:t>NONE</a:t>
            </a:r>
            <a:r>
              <a:rPr lang="en-US" dirty="0"/>
              <a:t>)</a:t>
            </a:r>
          </a:p>
          <a:p>
            <a:endParaRPr lang="en-US" dirty="0"/>
          </a:p>
          <a:p>
            <a:r>
              <a:rPr lang="en-US" dirty="0"/>
              <a:t>How to get that number down?</a:t>
            </a:r>
          </a:p>
          <a:p>
            <a:pPr lvl="1"/>
            <a:r>
              <a:rPr lang="en-US" dirty="0"/>
              <a:t>IXPs should take a leading role to support their members/customers </a:t>
            </a:r>
          </a:p>
          <a:p>
            <a:pPr lvl="1"/>
            <a:r>
              <a:rPr lang="en-US" dirty="0"/>
              <a:t>Route servers can start</a:t>
            </a:r>
          </a:p>
        </p:txBody>
      </p:sp>
    </p:spTree>
    <p:extLst>
      <p:ext uri="{BB962C8B-B14F-4D97-AF65-F5344CB8AC3E}">
        <p14:creationId xmlns:p14="http://schemas.microsoft.com/office/powerpoint/2010/main" val="3084584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2837F-054A-774E-A49F-22BE12FBD9E5}"/>
              </a:ext>
            </a:extLst>
          </p:cNvPr>
          <p:cNvSpPr>
            <a:spLocks noGrp="1"/>
          </p:cNvSpPr>
          <p:nvPr>
            <p:ph type="title"/>
          </p:nvPr>
        </p:nvSpPr>
        <p:spPr>
          <a:xfrm>
            <a:off x="838199" y="365125"/>
            <a:ext cx="11083507" cy="1325563"/>
          </a:xfrm>
        </p:spPr>
        <p:txBody>
          <a:bodyPr/>
          <a:lstStyle/>
          <a:p>
            <a:r>
              <a:rPr lang="en-US" dirty="0"/>
              <a:t>Route servers must begin dropping RPKI Invalids</a:t>
            </a:r>
          </a:p>
        </p:txBody>
      </p:sp>
      <p:sp>
        <p:nvSpPr>
          <p:cNvPr id="3" name="Content Placeholder 2">
            <a:extLst>
              <a:ext uri="{FF2B5EF4-FFF2-40B4-BE49-F238E27FC236}">
                <a16:creationId xmlns:a16="http://schemas.microsoft.com/office/drawing/2014/main" id="{4C19195E-CD7F-6648-B8F3-4D35A069A253}"/>
              </a:ext>
            </a:extLst>
          </p:cNvPr>
          <p:cNvSpPr>
            <a:spLocks noGrp="1"/>
          </p:cNvSpPr>
          <p:nvPr>
            <p:ph idx="1"/>
          </p:nvPr>
        </p:nvSpPr>
        <p:spPr>
          <a:xfrm>
            <a:off x="838200" y="1825625"/>
            <a:ext cx="10515600" cy="4351338"/>
          </a:xfrm>
        </p:spPr>
        <p:txBody>
          <a:bodyPr/>
          <a:lstStyle/>
          <a:p>
            <a:r>
              <a:rPr lang="en-US" dirty="0"/>
              <a:t>Route servers </a:t>
            </a:r>
            <a:r>
              <a:rPr lang="en-US" i="1" dirty="0"/>
              <a:t>by definition </a:t>
            </a:r>
            <a:r>
              <a:rPr lang="en-US" dirty="0"/>
              <a:t>provide partial Internet tables</a:t>
            </a:r>
          </a:p>
          <a:p>
            <a:r>
              <a:rPr lang="en-US" dirty="0"/>
              <a:t>No guarantees whatsoever that a given route will be available via RS</a:t>
            </a:r>
          </a:p>
          <a:p>
            <a:r>
              <a:rPr lang="en-US" dirty="0"/>
              <a:t>When a route server drops a prefix, </a:t>
            </a:r>
            <a:r>
              <a:rPr lang="en-US" b="1" dirty="0"/>
              <a:t>worst case scenario is rerouting</a:t>
            </a:r>
            <a:r>
              <a:rPr lang="en-US" dirty="0"/>
              <a:t> – not an outage.</a:t>
            </a:r>
          </a:p>
        </p:txBody>
      </p:sp>
      <p:sp>
        <p:nvSpPr>
          <p:cNvPr id="4" name="Oval 3">
            <a:extLst>
              <a:ext uri="{FF2B5EF4-FFF2-40B4-BE49-F238E27FC236}">
                <a16:creationId xmlns:a16="http://schemas.microsoft.com/office/drawing/2014/main" id="{B5F29BDE-B147-1244-84EB-F7F2B95C2F66}"/>
              </a:ext>
            </a:extLst>
          </p:cNvPr>
          <p:cNvSpPr/>
          <p:nvPr/>
        </p:nvSpPr>
        <p:spPr>
          <a:xfrm>
            <a:off x="1621766" y="4675517"/>
            <a:ext cx="1621766" cy="1656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Network A</a:t>
            </a:r>
          </a:p>
        </p:txBody>
      </p:sp>
      <p:sp>
        <p:nvSpPr>
          <p:cNvPr id="5" name="Oval 4">
            <a:extLst>
              <a:ext uri="{FF2B5EF4-FFF2-40B4-BE49-F238E27FC236}">
                <a16:creationId xmlns:a16="http://schemas.microsoft.com/office/drawing/2014/main" id="{90CC35E7-1CCA-384E-8ED4-36049AE1FD6B}"/>
              </a:ext>
            </a:extLst>
          </p:cNvPr>
          <p:cNvSpPr/>
          <p:nvPr/>
        </p:nvSpPr>
        <p:spPr>
          <a:xfrm>
            <a:off x="8433759" y="4598104"/>
            <a:ext cx="1621766" cy="1656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Network B</a:t>
            </a:r>
          </a:p>
        </p:txBody>
      </p:sp>
      <p:sp>
        <p:nvSpPr>
          <p:cNvPr id="6" name="Rounded Rectangle 5">
            <a:extLst>
              <a:ext uri="{FF2B5EF4-FFF2-40B4-BE49-F238E27FC236}">
                <a16:creationId xmlns:a16="http://schemas.microsoft.com/office/drawing/2014/main" id="{2DF8C3B4-8230-DB49-9FBD-47F79B4DB8C7}"/>
              </a:ext>
            </a:extLst>
          </p:cNvPr>
          <p:cNvSpPr/>
          <p:nvPr/>
        </p:nvSpPr>
        <p:spPr>
          <a:xfrm>
            <a:off x="4921013" y="4159652"/>
            <a:ext cx="1852162" cy="881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ISP</a:t>
            </a:r>
          </a:p>
        </p:txBody>
      </p:sp>
      <p:sp>
        <p:nvSpPr>
          <p:cNvPr id="8" name="Rounded Rectangle 7">
            <a:extLst>
              <a:ext uri="{FF2B5EF4-FFF2-40B4-BE49-F238E27FC236}">
                <a16:creationId xmlns:a16="http://schemas.microsoft.com/office/drawing/2014/main" id="{62D37358-C888-524E-A8C1-6F9852849D84}"/>
              </a:ext>
            </a:extLst>
          </p:cNvPr>
          <p:cNvSpPr/>
          <p:nvPr/>
        </p:nvSpPr>
        <p:spPr>
          <a:xfrm>
            <a:off x="4921013" y="5503653"/>
            <a:ext cx="1852162" cy="881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Internet Exchange</a:t>
            </a:r>
          </a:p>
        </p:txBody>
      </p:sp>
      <p:sp>
        <p:nvSpPr>
          <p:cNvPr id="9" name="Arc 8">
            <a:extLst>
              <a:ext uri="{FF2B5EF4-FFF2-40B4-BE49-F238E27FC236}">
                <a16:creationId xmlns:a16="http://schemas.microsoft.com/office/drawing/2014/main" id="{B174AB8E-DDDB-C643-9BB3-3855CE406E02}"/>
              </a:ext>
            </a:extLst>
          </p:cNvPr>
          <p:cNvSpPr/>
          <p:nvPr/>
        </p:nvSpPr>
        <p:spPr>
          <a:xfrm>
            <a:off x="3104791" y="4076768"/>
            <a:ext cx="5467709" cy="1326988"/>
          </a:xfrm>
          <a:prstGeom prst="arc">
            <a:avLst>
              <a:gd name="adj1" fmla="val 11086223"/>
              <a:gd name="adj2" fmla="val 0"/>
            </a:avLst>
          </a:prstGeom>
          <a:ln w="60325">
            <a:solidFill>
              <a:srgbClr val="7030A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C44318-03D7-434D-9B07-13C57214F8E1}"/>
              </a:ext>
            </a:extLst>
          </p:cNvPr>
          <p:cNvSpPr/>
          <p:nvPr/>
        </p:nvSpPr>
        <p:spPr>
          <a:xfrm flipV="1">
            <a:off x="3243532" y="5303858"/>
            <a:ext cx="5365630" cy="1281065"/>
          </a:xfrm>
          <a:prstGeom prst="arc">
            <a:avLst>
              <a:gd name="adj1" fmla="val 11086223"/>
              <a:gd name="adj2" fmla="val 21254656"/>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r"/>
            <a:endParaRPr lang="en-US" dirty="0"/>
          </a:p>
        </p:txBody>
      </p:sp>
    </p:spTree>
    <p:extLst>
      <p:ext uri="{BB962C8B-B14F-4D97-AF65-F5344CB8AC3E}">
        <p14:creationId xmlns:p14="http://schemas.microsoft.com/office/powerpoint/2010/main" val="75232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D3B1-9104-4D4D-AF33-ECB8C7D3C829}"/>
              </a:ext>
            </a:extLst>
          </p:cNvPr>
          <p:cNvSpPr>
            <a:spLocks noGrp="1"/>
          </p:cNvSpPr>
          <p:nvPr>
            <p:ph type="title"/>
          </p:nvPr>
        </p:nvSpPr>
        <p:spPr/>
        <p:txBody>
          <a:bodyPr/>
          <a:lstStyle/>
          <a:p>
            <a:r>
              <a:rPr lang="en-US" dirty="0"/>
              <a:t>Not everyone needs to do RPKI</a:t>
            </a:r>
          </a:p>
        </p:txBody>
      </p:sp>
      <p:sp>
        <p:nvSpPr>
          <p:cNvPr id="3" name="Content Placeholder 2">
            <a:extLst>
              <a:ext uri="{FF2B5EF4-FFF2-40B4-BE49-F238E27FC236}">
                <a16:creationId xmlns:a16="http://schemas.microsoft.com/office/drawing/2014/main" id="{AEB94B63-67DB-5B4F-9D61-2FB5EFD709A3}"/>
              </a:ext>
            </a:extLst>
          </p:cNvPr>
          <p:cNvSpPr>
            <a:spLocks noGrp="1"/>
          </p:cNvSpPr>
          <p:nvPr>
            <p:ph idx="1"/>
          </p:nvPr>
        </p:nvSpPr>
        <p:spPr/>
        <p:txBody>
          <a:bodyPr>
            <a:normAutofit lnSpcReduction="10000"/>
          </a:bodyPr>
          <a:lstStyle/>
          <a:p>
            <a:r>
              <a:rPr lang="en-US" dirty="0"/>
              <a:t>Because of the centralization of the web, if a select few companies deploy RPKI Origin Validation – millions of people benefit</a:t>
            </a:r>
          </a:p>
          <a:p>
            <a:endParaRPr lang="en-US" dirty="0"/>
          </a:p>
          <a:p>
            <a:r>
              <a:rPr lang="en-US" dirty="0"/>
              <a:t>(google, </a:t>
            </a:r>
            <a:r>
              <a:rPr lang="en-US" dirty="0" err="1"/>
              <a:t>cloudflare</a:t>
            </a:r>
            <a:r>
              <a:rPr lang="en-US" dirty="0"/>
              <a:t>, amazon, </a:t>
            </a:r>
            <a:r>
              <a:rPr lang="en-US" dirty="0" err="1"/>
              <a:t>pch</a:t>
            </a:r>
            <a:r>
              <a:rPr lang="en-US" dirty="0"/>
              <a:t>/quad9, </a:t>
            </a:r>
            <a:r>
              <a:rPr lang="en-US" dirty="0" err="1"/>
              <a:t>facebook</a:t>
            </a:r>
            <a:r>
              <a:rPr lang="en-US" dirty="0"/>
              <a:t>, </a:t>
            </a:r>
            <a:r>
              <a:rPr lang="en-US" dirty="0" err="1"/>
              <a:t>akamai</a:t>
            </a:r>
            <a:r>
              <a:rPr lang="en-US" dirty="0"/>
              <a:t>, </a:t>
            </a:r>
            <a:r>
              <a:rPr lang="en-US" dirty="0" err="1"/>
              <a:t>fastly</a:t>
            </a:r>
            <a:r>
              <a:rPr lang="en-US" dirty="0"/>
              <a:t>, liberty global, comcast, </a:t>
            </a:r>
            <a:r>
              <a:rPr lang="en-US" dirty="0" err="1"/>
              <a:t>etc</a:t>
            </a:r>
            <a:r>
              <a:rPr lang="en-US" dirty="0"/>
              <a:t>…)</a:t>
            </a:r>
          </a:p>
          <a:p>
            <a:endParaRPr lang="en-US" dirty="0"/>
          </a:p>
          <a:p>
            <a:r>
              <a:rPr lang="en-US" dirty="0"/>
              <a:t>I think only 20 companies or so need to do Origin Validation for there to be big benefits…</a:t>
            </a:r>
          </a:p>
          <a:p>
            <a:endParaRPr lang="en-US" dirty="0"/>
          </a:p>
          <a:p>
            <a:r>
              <a:rPr lang="en-US" dirty="0">
                <a:hlinkClick r:id="rId2"/>
              </a:rPr>
              <a:t>https://dyn.com/blog/bgp-dns-hijacks-target-payment-systems/</a:t>
            </a:r>
            <a:endParaRPr lang="en-US" dirty="0"/>
          </a:p>
          <a:p>
            <a:pPr marL="0" indent="0">
              <a:buNone/>
            </a:pPr>
            <a:endParaRPr lang="en-US" dirty="0"/>
          </a:p>
        </p:txBody>
      </p:sp>
    </p:spTree>
    <p:extLst>
      <p:ext uri="{BB962C8B-B14F-4D97-AF65-F5344CB8AC3E}">
        <p14:creationId xmlns:p14="http://schemas.microsoft.com/office/powerpoint/2010/main" val="4125952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64CA-4253-954A-AB38-E6C37D4FF0FF}"/>
              </a:ext>
            </a:extLst>
          </p:cNvPr>
          <p:cNvSpPr>
            <a:spLocks noGrp="1"/>
          </p:cNvSpPr>
          <p:nvPr>
            <p:ph type="title"/>
          </p:nvPr>
        </p:nvSpPr>
        <p:spPr/>
        <p:txBody>
          <a:bodyPr/>
          <a:lstStyle/>
          <a:p>
            <a:r>
              <a:rPr lang="en-US" dirty="0"/>
              <a:t>“RPKI Origin Validation is useless without Path Validation aka BGPSEC”</a:t>
            </a:r>
          </a:p>
        </p:txBody>
      </p:sp>
      <p:sp>
        <p:nvSpPr>
          <p:cNvPr id="3" name="Content Placeholder 2">
            <a:extLst>
              <a:ext uri="{FF2B5EF4-FFF2-40B4-BE49-F238E27FC236}">
                <a16:creationId xmlns:a16="http://schemas.microsoft.com/office/drawing/2014/main" id="{4E83522C-FD41-E140-8D8C-37799FC71F63}"/>
              </a:ext>
            </a:extLst>
          </p:cNvPr>
          <p:cNvSpPr>
            <a:spLocks noGrp="1"/>
          </p:cNvSpPr>
          <p:nvPr>
            <p:ph idx="1"/>
          </p:nvPr>
        </p:nvSpPr>
        <p:spPr/>
        <p:txBody>
          <a:bodyPr>
            <a:normAutofit/>
          </a:bodyPr>
          <a:lstStyle/>
          <a:p>
            <a:r>
              <a:rPr lang="en-US" sz="3500" dirty="0"/>
              <a:t>The lack of path validation can be resolved through two methods:</a:t>
            </a:r>
          </a:p>
          <a:p>
            <a:pPr lvl="1"/>
            <a:r>
              <a:rPr lang="en-US" sz="3500" dirty="0"/>
              <a:t>Densely peer with each other (Example: Google  &amp; Akamai have 126+ facilities in common with each other)</a:t>
            </a:r>
          </a:p>
          <a:p>
            <a:pPr lvl="1"/>
            <a:r>
              <a:rPr lang="en-US" sz="3500" dirty="0"/>
              <a:t>An AS_PATH blocking mechanisms like “</a:t>
            </a:r>
            <a:r>
              <a:rPr lang="en-US" sz="3500" dirty="0">
                <a:hlinkClick r:id="rId3"/>
              </a:rPr>
              <a:t>peerlock</a:t>
            </a:r>
            <a:r>
              <a:rPr lang="en-US" sz="3500" dirty="0"/>
              <a:t>”</a:t>
            </a:r>
          </a:p>
          <a:p>
            <a:r>
              <a:rPr lang="en-US" sz="3500" dirty="0"/>
              <a:t>Both effectively are “path validation for 1 hop”</a:t>
            </a:r>
          </a:p>
          <a:p>
            <a:r>
              <a:rPr lang="en-US" sz="3500" dirty="0"/>
              <a:t>Perhaps “1 hop” already is good enough </a:t>
            </a:r>
            <a:r>
              <a:rPr lang="en-US" sz="3500" dirty="0">
                <a:sym typeface="Wingdings" pitchFamily="2" charset="2"/>
              </a:rPr>
              <a:t></a:t>
            </a:r>
          </a:p>
        </p:txBody>
      </p:sp>
    </p:spTree>
    <p:extLst>
      <p:ext uri="{BB962C8B-B14F-4D97-AF65-F5344CB8AC3E}">
        <p14:creationId xmlns:p14="http://schemas.microsoft.com/office/powerpoint/2010/main" val="2483729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E35B-F813-034F-8C60-FB1A6B6122B7}"/>
              </a:ext>
            </a:extLst>
          </p:cNvPr>
          <p:cNvSpPr>
            <a:spLocks noGrp="1"/>
          </p:cNvSpPr>
          <p:nvPr>
            <p:ph type="title"/>
          </p:nvPr>
        </p:nvSpPr>
        <p:spPr/>
        <p:txBody>
          <a:bodyPr/>
          <a:lstStyle/>
          <a:p>
            <a:r>
              <a:rPr lang="en-US" dirty="0"/>
              <a:t>“There is no healthy software ecosystem”</a:t>
            </a:r>
          </a:p>
        </p:txBody>
      </p:sp>
      <p:sp>
        <p:nvSpPr>
          <p:cNvPr id="3" name="Content Placeholder 2">
            <a:extLst>
              <a:ext uri="{FF2B5EF4-FFF2-40B4-BE49-F238E27FC236}">
                <a16:creationId xmlns:a16="http://schemas.microsoft.com/office/drawing/2014/main" id="{1DD41FF5-69DE-D646-B982-42EC49755FCF}"/>
              </a:ext>
            </a:extLst>
          </p:cNvPr>
          <p:cNvSpPr>
            <a:spLocks noGrp="1"/>
          </p:cNvSpPr>
          <p:nvPr>
            <p:ph idx="1"/>
          </p:nvPr>
        </p:nvSpPr>
        <p:spPr/>
        <p:txBody>
          <a:bodyPr/>
          <a:lstStyle/>
          <a:p>
            <a:r>
              <a:rPr lang="en-US" dirty="0"/>
              <a:t>RIPE NCC Validator v3 is works and actively maintained</a:t>
            </a:r>
          </a:p>
          <a:p>
            <a:r>
              <a:rPr lang="en-US" dirty="0" err="1"/>
              <a:t>NLNetlabs</a:t>
            </a:r>
            <a:r>
              <a:rPr lang="en-US" dirty="0"/>
              <a:t> is writing a RPKI Cache Validator (</a:t>
            </a:r>
            <a:r>
              <a:rPr lang="en-US" dirty="0" err="1"/>
              <a:t>Routinator</a:t>
            </a:r>
            <a:r>
              <a:rPr lang="en-US" dirty="0"/>
              <a:t> 3000)</a:t>
            </a:r>
          </a:p>
          <a:p>
            <a:r>
              <a:rPr lang="en-US" dirty="0"/>
              <a:t>A company I can’t name is secretly writing one too</a:t>
            </a:r>
          </a:p>
          <a:p>
            <a:endParaRPr lang="en-US" dirty="0"/>
          </a:p>
          <a:p>
            <a:r>
              <a:rPr lang="en-US" dirty="0"/>
              <a:t>Almost all serious routing vendors have RPKI support (Cisco, Juniper, BIRD, Nokia, FRR – and more are on the way)</a:t>
            </a:r>
          </a:p>
          <a:p>
            <a:endParaRPr lang="en-US" dirty="0"/>
          </a:p>
          <a:p>
            <a:r>
              <a:rPr lang="en-US" dirty="0"/>
              <a:t>Solution: more users results in better software, start using!</a:t>
            </a:r>
          </a:p>
        </p:txBody>
      </p:sp>
      <p:sp>
        <p:nvSpPr>
          <p:cNvPr id="4" name="TextBox 3">
            <a:extLst>
              <a:ext uri="{FF2B5EF4-FFF2-40B4-BE49-F238E27FC236}">
                <a16:creationId xmlns:a16="http://schemas.microsoft.com/office/drawing/2014/main" id="{ACDED9F8-CA4A-AF46-9168-17F501B09304}"/>
              </a:ext>
            </a:extLst>
          </p:cNvPr>
          <p:cNvSpPr txBox="1"/>
          <p:nvPr/>
        </p:nvSpPr>
        <p:spPr>
          <a:xfrm rot="1287920">
            <a:off x="9739576" y="4786486"/>
            <a:ext cx="1826141" cy="707886"/>
          </a:xfrm>
          <a:prstGeom prst="rect">
            <a:avLst/>
          </a:prstGeom>
          <a:noFill/>
          <a:ln w="50800">
            <a:solidFill>
              <a:schemeClr val="accent6"/>
            </a:solidFill>
          </a:ln>
        </p:spPr>
        <p:txBody>
          <a:bodyPr wrap="none" rtlCol="0">
            <a:spAutoFit/>
          </a:bodyPr>
          <a:lstStyle/>
          <a:p>
            <a:r>
              <a:rPr lang="en-US" sz="4000" b="1" dirty="0"/>
              <a:t>SOLVED</a:t>
            </a:r>
          </a:p>
        </p:txBody>
      </p:sp>
    </p:spTree>
    <p:extLst>
      <p:ext uri="{BB962C8B-B14F-4D97-AF65-F5344CB8AC3E}">
        <p14:creationId xmlns:p14="http://schemas.microsoft.com/office/powerpoint/2010/main" val="638804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4A17-65B5-0F4F-8B0A-1FF648833A14}"/>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3895AC0D-75AB-6B45-A437-F7C8C9BA7A78}"/>
              </a:ext>
            </a:extLst>
          </p:cNvPr>
          <p:cNvSpPr>
            <a:spLocks noGrp="1"/>
          </p:cNvSpPr>
          <p:nvPr>
            <p:ph idx="1"/>
          </p:nvPr>
        </p:nvSpPr>
        <p:spPr/>
        <p:txBody>
          <a:bodyPr>
            <a:normAutofit/>
          </a:bodyPr>
          <a:lstStyle/>
          <a:p>
            <a:r>
              <a:rPr lang="en-US" sz="3500" dirty="0"/>
              <a:t>IXPs – start doing RPKI Origin Validation on your route servers </a:t>
            </a:r>
            <a:r>
              <a:rPr lang="en-US" sz="3500" b="1" dirty="0"/>
              <a:t>now</a:t>
            </a:r>
          </a:p>
          <a:p>
            <a:r>
              <a:rPr lang="en-US" sz="3500" dirty="0"/>
              <a:t>ISPs / CDNs</a:t>
            </a:r>
          </a:p>
          <a:p>
            <a:pPr lvl="1"/>
            <a:r>
              <a:rPr lang="en-US" sz="3500" dirty="0"/>
              <a:t>if you are pointing default somewhere, do it </a:t>
            </a:r>
            <a:r>
              <a:rPr lang="en-US" sz="3500" b="1" dirty="0"/>
              <a:t>now</a:t>
            </a:r>
          </a:p>
          <a:p>
            <a:pPr lvl="1"/>
            <a:r>
              <a:rPr lang="en-US" sz="3500" dirty="0"/>
              <a:t>If your market is mostly West-Europe, do it </a:t>
            </a:r>
            <a:r>
              <a:rPr lang="en-US" sz="3500" b="1" dirty="0"/>
              <a:t>now</a:t>
            </a:r>
          </a:p>
          <a:p>
            <a:pPr lvl="1"/>
            <a:r>
              <a:rPr lang="en-US" sz="3500" dirty="0"/>
              <a:t>If you are transit-free, wait a bit</a:t>
            </a:r>
          </a:p>
        </p:txBody>
      </p:sp>
    </p:spTree>
    <p:extLst>
      <p:ext uri="{BB962C8B-B14F-4D97-AF65-F5344CB8AC3E}">
        <p14:creationId xmlns:p14="http://schemas.microsoft.com/office/powerpoint/2010/main" val="3297060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FB35E-0798-D543-AE84-B7C30434A61F}"/>
              </a:ext>
            </a:extLst>
          </p:cNvPr>
          <p:cNvSpPr>
            <a:spLocks noGrp="1"/>
          </p:cNvSpPr>
          <p:nvPr>
            <p:ph type="title"/>
          </p:nvPr>
        </p:nvSpPr>
        <p:spPr/>
        <p:txBody>
          <a:bodyPr/>
          <a:lstStyle/>
          <a:p>
            <a:r>
              <a:rPr lang="en-US" dirty="0"/>
              <a:t>We aren’t done yet - Future work</a:t>
            </a:r>
          </a:p>
        </p:txBody>
      </p:sp>
      <p:sp>
        <p:nvSpPr>
          <p:cNvPr id="3" name="Content Placeholder 2">
            <a:extLst>
              <a:ext uri="{FF2B5EF4-FFF2-40B4-BE49-F238E27FC236}">
                <a16:creationId xmlns:a16="http://schemas.microsoft.com/office/drawing/2014/main" id="{F38A51E2-494E-5747-9D4F-D6D6517D6ACD}"/>
              </a:ext>
            </a:extLst>
          </p:cNvPr>
          <p:cNvSpPr>
            <a:spLocks noGrp="1"/>
          </p:cNvSpPr>
          <p:nvPr>
            <p:ph idx="1"/>
          </p:nvPr>
        </p:nvSpPr>
        <p:spPr/>
        <p:txBody>
          <a:bodyPr/>
          <a:lstStyle/>
          <a:p>
            <a:r>
              <a:rPr lang="en-US" dirty="0"/>
              <a:t>Use the RPKI to publish “</a:t>
            </a:r>
            <a:r>
              <a:rPr lang="en-US" dirty="0" err="1"/>
              <a:t>peerlock</a:t>
            </a:r>
            <a:r>
              <a:rPr lang="en-US" dirty="0"/>
              <a:t>” rules about who are authorized </a:t>
            </a:r>
            <a:r>
              <a:rPr lang="en-US" dirty="0" err="1"/>
              <a:t>upstreams</a:t>
            </a:r>
            <a:r>
              <a:rPr lang="en-US" dirty="0"/>
              <a:t> and who aren’t</a:t>
            </a:r>
          </a:p>
          <a:p>
            <a:pPr lvl="1"/>
            <a:r>
              <a:rPr lang="en-US" dirty="0">
                <a:hlinkClick r:id="rId2"/>
              </a:rPr>
              <a:t>https://tools.ietf.org/html/draft-azimov-sidrops-aspa-verification</a:t>
            </a:r>
            <a:endParaRPr lang="en-US" dirty="0"/>
          </a:p>
          <a:p>
            <a:pPr lvl="1"/>
            <a:r>
              <a:rPr lang="en-US" dirty="0">
                <a:hlinkClick r:id="rId3"/>
              </a:rPr>
              <a:t>https://tools.ietf.org/html/draft-azimov-sidrops-aspa-profile</a:t>
            </a:r>
            <a:endParaRPr lang="en-US" dirty="0"/>
          </a:p>
          <a:p>
            <a:pPr lvl="1"/>
            <a:endParaRPr lang="en-US" dirty="0"/>
          </a:p>
          <a:p>
            <a:r>
              <a:rPr lang="en-US" dirty="0"/>
              <a:t>Extend the RPKI to replace IRR AS-SETs (IRR / RPKI feature parity)</a:t>
            </a:r>
          </a:p>
          <a:p>
            <a:pPr lvl="1"/>
            <a:r>
              <a:rPr lang="en-US" dirty="0">
                <a:hlinkClick r:id="rId4"/>
              </a:rPr>
              <a:t>https://tools.ietf.org/html/draft-ss-grow-rpki-as-cones</a:t>
            </a:r>
            <a:endParaRPr lang="en-US" dirty="0"/>
          </a:p>
          <a:p>
            <a:endParaRPr lang="en-US" dirty="0"/>
          </a:p>
          <a:p>
            <a:r>
              <a:rPr lang="en-US" dirty="0"/>
              <a:t>ARIN TAL issue needs addressing</a:t>
            </a:r>
          </a:p>
          <a:p>
            <a:pPr lvl="1"/>
            <a:endParaRPr lang="en-US" dirty="0"/>
          </a:p>
        </p:txBody>
      </p:sp>
    </p:spTree>
    <p:extLst>
      <p:ext uri="{BB962C8B-B14F-4D97-AF65-F5344CB8AC3E}">
        <p14:creationId xmlns:p14="http://schemas.microsoft.com/office/powerpoint/2010/main" val="2777135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BD0D4-EB59-9741-AB93-AA651F7A26C5}"/>
              </a:ext>
            </a:extLst>
          </p:cNvPr>
          <p:cNvSpPr>
            <a:spLocks noGrp="1"/>
          </p:cNvSpPr>
          <p:nvPr>
            <p:ph type="title"/>
          </p:nvPr>
        </p:nvSpPr>
        <p:spPr/>
        <p:txBody>
          <a:bodyPr/>
          <a:lstStyle/>
          <a:p>
            <a:pPr algn="ctr"/>
            <a:r>
              <a:rPr lang="en-US" dirty="0"/>
              <a:t>Conclusion</a:t>
            </a:r>
          </a:p>
        </p:txBody>
      </p:sp>
      <p:pic>
        <p:nvPicPr>
          <p:cNvPr id="4" name="Picture 3">
            <a:extLst>
              <a:ext uri="{FF2B5EF4-FFF2-40B4-BE49-F238E27FC236}">
                <a16:creationId xmlns:a16="http://schemas.microsoft.com/office/drawing/2014/main" id="{A5DACC00-A1E8-BA42-9A03-5C9895E6473E}"/>
              </a:ext>
            </a:extLst>
          </p:cNvPr>
          <p:cNvPicPr>
            <a:picLocks noChangeAspect="1"/>
          </p:cNvPicPr>
          <p:nvPr/>
        </p:nvPicPr>
        <p:blipFill>
          <a:blip r:embed="rId3"/>
          <a:stretch>
            <a:fillRect/>
          </a:stretch>
        </p:blipFill>
        <p:spPr>
          <a:xfrm>
            <a:off x="1416888" y="1500906"/>
            <a:ext cx="9358223" cy="4980990"/>
          </a:xfrm>
          <a:prstGeom prst="rect">
            <a:avLst/>
          </a:prstGeom>
        </p:spPr>
      </p:pic>
    </p:spTree>
    <p:extLst>
      <p:ext uri="{BB962C8B-B14F-4D97-AF65-F5344CB8AC3E}">
        <p14:creationId xmlns:p14="http://schemas.microsoft.com/office/powerpoint/2010/main" val="88418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6AC3B-2BF2-CB48-9BBB-E4043FD1FD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0B51E5-A579-454B-BA79-01485CF3D7C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3E3104F-8D72-484A-B6EF-845E649188C0}"/>
              </a:ext>
            </a:extLst>
          </p:cNvPr>
          <p:cNvPicPr>
            <a:picLocks noChangeAspect="1"/>
          </p:cNvPicPr>
          <p:nvPr/>
        </p:nvPicPr>
        <p:blipFill>
          <a:blip r:embed="rId2"/>
          <a:stretch>
            <a:fillRect/>
          </a:stretch>
        </p:blipFill>
        <p:spPr>
          <a:xfrm>
            <a:off x="1475873" y="0"/>
            <a:ext cx="9240253" cy="6858000"/>
          </a:xfrm>
          <a:prstGeom prst="rect">
            <a:avLst/>
          </a:prstGeom>
        </p:spPr>
      </p:pic>
    </p:spTree>
    <p:extLst>
      <p:ext uri="{BB962C8B-B14F-4D97-AF65-F5344CB8AC3E}">
        <p14:creationId xmlns:p14="http://schemas.microsoft.com/office/powerpoint/2010/main" val="4073349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64DE-2E20-5847-8D8B-4FC623AF2C45}"/>
              </a:ext>
            </a:extLst>
          </p:cNvPr>
          <p:cNvSpPr>
            <a:spLocks noGrp="1"/>
          </p:cNvSpPr>
          <p:nvPr>
            <p:ph type="title"/>
          </p:nvPr>
        </p:nvSpPr>
        <p:spPr/>
        <p:txBody>
          <a:bodyPr/>
          <a:lstStyle/>
          <a:p>
            <a:r>
              <a:rPr lang="en-US" dirty="0"/>
              <a:t>Average view on routing security</a:t>
            </a:r>
          </a:p>
        </p:txBody>
      </p:sp>
      <p:pic>
        <p:nvPicPr>
          <p:cNvPr id="4" name="Picture 3">
            <a:extLst>
              <a:ext uri="{FF2B5EF4-FFF2-40B4-BE49-F238E27FC236}">
                <a16:creationId xmlns:a16="http://schemas.microsoft.com/office/drawing/2014/main" id="{EFB3E5A6-BCE0-5046-8775-A9328895D8F8}"/>
              </a:ext>
            </a:extLst>
          </p:cNvPr>
          <p:cNvPicPr>
            <a:picLocks noChangeAspect="1"/>
          </p:cNvPicPr>
          <p:nvPr/>
        </p:nvPicPr>
        <p:blipFill>
          <a:blip r:embed="rId3"/>
          <a:stretch>
            <a:fillRect/>
          </a:stretch>
        </p:blipFill>
        <p:spPr>
          <a:xfrm>
            <a:off x="838200" y="1464845"/>
            <a:ext cx="8518358" cy="4791576"/>
          </a:xfrm>
          <a:prstGeom prst="rect">
            <a:avLst/>
          </a:prstGeom>
        </p:spPr>
      </p:pic>
    </p:spTree>
    <p:extLst>
      <p:ext uri="{BB962C8B-B14F-4D97-AF65-F5344CB8AC3E}">
        <p14:creationId xmlns:p14="http://schemas.microsoft.com/office/powerpoint/2010/main" val="311273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523AB-22C0-0441-A08A-A23C33C1598C}"/>
              </a:ext>
            </a:extLst>
          </p:cNvPr>
          <p:cNvSpPr>
            <a:spLocks noGrp="1"/>
          </p:cNvSpPr>
          <p:nvPr>
            <p:ph type="title"/>
          </p:nvPr>
        </p:nvSpPr>
        <p:spPr/>
        <p:txBody>
          <a:bodyPr/>
          <a:lstStyle/>
          <a:p>
            <a:r>
              <a:rPr lang="en-US" dirty="0"/>
              <a:t>Perception: it is hopeless, too many holes…</a:t>
            </a:r>
          </a:p>
        </p:txBody>
      </p:sp>
      <p:pic>
        <p:nvPicPr>
          <p:cNvPr id="4" name="Picture 3">
            <a:extLst>
              <a:ext uri="{FF2B5EF4-FFF2-40B4-BE49-F238E27FC236}">
                <a16:creationId xmlns:a16="http://schemas.microsoft.com/office/drawing/2014/main" id="{47488423-C04C-C649-8079-DFD0EDC7FD2E}"/>
              </a:ext>
            </a:extLst>
          </p:cNvPr>
          <p:cNvPicPr>
            <a:picLocks noChangeAspect="1"/>
          </p:cNvPicPr>
          <p:nvPr/>
        </p:nvPicPr>
        <p:blipFill>
          <a:blip r:embed="rId2"/>
          <a:stretch>
            <a:fillRect/>
          </a:stretch>
        </p:blipFill>
        <p:spPr>
          <a:xfrm>
            <a:off x="838200" y="1445293"/>
            <a:ext cx="9087852" cy="5111917"/>
          </a:xfrm>
          <a:prstGeom prst="rect">
            <a:avLst/>
          </a:prstGeom>
        </p:spPr>
      </p:pic>
    </p:spTree>
    <p:extLst>
      <p:ext uri="{BB962C8B-B14F-4D97-AF65-F5344CB8AC3E}">
        <p14:creationId xmlns:p14="http://schemas.microsoft.com/office/powerpoint/2010/main" val="318789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F69F-77A5-B541-9737-7BE2FDE5B9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3679B0-F663-C740-BF46-2F437CEDC9E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B2118C6-4AD7-934D-924D-A31FCBE72B4F}"/>
              </a:ext>
            </a:extLst>
          </p:cNvPr>
          <p:cNvPicPr>
            <a:picLocks noChangeAspect="1"/>
          </p:cNvPicPr>
          <p:nvPr/>
        </p:nvPicPr>
        <p:blipFill>
          <a:blip r:embed="rId3"/>
          <a:stretch>
            <a:fillRect/>
          </a:stretch>
        </p:blipFill>
        <p:spPr>
          <a:xfrm>
            <a:off x="568" y="0"/>
            <a:ext cx="12190863" cy="6858000"/>
          </a:xfrm>
          <a:prstGeom prst="rect">
            <a:avLst/>
          </a:prstGeom>
        </p:spPr>
      </p:pic>
    </p:spTree>
    <p:extLst>
      <p:ext uri="{BB962C8B-B14F-4D97-AF65-F5344CB8AC3E}">
        <p14:creationId xmlns:p14="http://schemas.microsoft.com/office/powerpoint/2010/main" val="1345447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7F8C-1FF3-FB46-BEE8-5F9D3840CD2F}"/>
              </a:ext>
            </a:extLst>
          </p:cNvPr>
          <p:cNvSpPr>
            <a:spLocks noGrp="1"/>
          </p:cNvSpPr>
          <p:nvPr>
            <p:ph type="title"/>
          </p:nvPr>
        </p:nvSpPr>
        <p:spPr/>
        <p:txBody>
          <a:bodyPr/>
          <a:lstStyle/>
          <a:p>
            <a:r>
              <a:rPr lang="en-US" dirty="0"/>
              <a:t>Exhaustive list of issues in the current ecosystem</a:t>
            </a:r>
          </a:p>
        </p:txBody>
      </p:sp>
      <p:sp>
        <p:nvSpPr>
          <p:cNvPr id="3" name="Content Placeholder 2">
            <a:extLst>
              <a:ext uri="{FF2B5EF4-FFF2-40B4-BE49-F238E27FC236}">
                <a16:creationId xmlns:a16="http://schemas.microsoft.com/office/drawing/2014/main" id="{DADF40AC-3865-BF45-89B2-CC847DC37E57}"/>
              </a:ext>
            </a:extLst>
          </p:cNvPr>
          <p:cNvSpPr>
            <a:spLocks noGrp="1"/>
          </p:cNvSpPr>
          <p:nvPr>
            <p:ph idx="1"/>
          </p:nvPr>
        </p:nvSpPr>
        <p:spPr/>
        <p:txBody>
          <a:bodyPr/>
          <a:lstStyle/>
          <a:p>
            <a:r>
              <a:rPr lang="en-US" dirty="0" err="1"/>
              <a:t>IRRdb</a:t>
            </a:r>
            <a:r>
              <a:rPr lang="en-US" dirty="0"/>
              <a:t> / database inaccuracy (stale, autopiloted, non-validated)</a:t>
            </a:r>
          </a:p>
          <a:p>
            <a:r>
              <a:rPr lang="en-US" dirty="0"/>
              <a:t>IXPs not filtering</a:t>
            </a:r>
          </a:p>
          <a:p>
            <a:r>
              <a:rPr lang="en-US" dirty="0"/>
              <a:t>Lack of Path Validation</a:t>
            </a:r>
          </a:p>
          <a:p>
            <a:r>
              <a:rPr lang="en-US" dirty="0"/>
              <a:t>Lack of sufficient and good enough software</a:t>
            </a:r>
          </a:p>
          <a:p>
            <a:r>
              <a:rPr lang="en-US" dirty="0"/>
              <a:t>Lack of operator experience</a:t>
            </a:r>
          </a:p>
        </p:txBody>
      </p:sp>
    </p:spTree>
    <p:extLst>
      <p:ext uri="{BB962C8B-B14F-4D97-AF65-F5344CB8AC3E}">
        <p14:creationId xmlns:p14="http://schemas.microsoft.com/office/powerpoint/2010/main" val="2753941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7F8C-1FF3-FB46-BEE8-5F9D3840CD2F}"/>
              </a:ext>
            </a:extLst>
          </p:cNvPr>
          <p:cNvSpPr>
            <a:spLocks noGrp="1"/>
          </p:cNvSpPr>
          <p:nvPr>
            <p:ph type="title"/>
          </p:nvPr>
        </p:nvSpPr>
        <p:spPr/>
        <p:txBody>
          <a:bodyPr/>
          <a:lstStyle/>
          <a:p>
            <a:r>
              <a:rPr lang="en-US" dirty="0"/>
              <a:t>IRR – what is broken what can be fixed?</a:t>
            </a:r>
          </a:p>
        </p:txBody>
      </p:sp>
      <p:sp>
        <p:nvSpPr>
          <p:cNvPr id="3" name="Content Placeholder 2">
            <a:extLst>
              <a:ext uri="{FF2B5EF4-FFF2-40B4-BE49-F238E27FC236}">
                <a16:creationId xmlns:a16="http://schemas.microsoft.com/office/drawing/2014/main" id="{DADF40AC-3865-BF45-89B2-CC847DC37E57}"/>
              </a:ext>
            </a:extLst>
          </p:cNvPr>
          <p:cNvSpPr>
            <a:spLocks noGrp="1"/>
          </p:cNvSpPr>
          <p:nvPr>
            <p:ph idx="1"/>
          </p:nvPr>
        </p:nvSpPr>
        <p:spPr/>
        <p:txBody>
          <a:bodyPr>
            <a:normAutofit/>
          </a:bodyPr>
          <a:lstStyle/>
          <a:p>
            <a:r>
              <a:rPr lang="en-US" dirty="0"/>
              <a:t>Some </a:t>
            </a:r>
            <a:r>
              <a:rPr lang="en-US" dirty="0" err="1"/>
              <a:t>IRRdbs</a:t>
            </a:r>
            <a:r>
              <a:rPr lang="en-US" dirty="0"/>
              <a:t> do not perform validation</a:t>
            </a:r>
          </a:p>
          <a:p>
            <a:pPr lvl="1"/>
            <a:r>
              <a:rPr lang="en-US" dirty="0"/>
              <a:t>Meaning that virtually anyone can create virtually any route/route6 object and sneak those into the prefix-filters</a:t>
            </a:r>
          </a:p>
          <a:p>
            <a:pPr marL="457200" lvl="1" indent="0">
              <a:buNone/>
            </a:pPr>
            <a:endParaRPr lang="en-US" dirty="0"/>
          </a:p>
          <a:p>
            <a:r>
              <a:rPr lang="en-US" dirty="0"/>
              <a:t>Eleven relevant IRRs not validating: RIPE, NTTCOM, RADB, ALTDB, ARIN IRR, BBOI, BELL, LEVEL3, RGNET, TC, CANARIE</a:t>
            </a:r>
          </a:p>
          <a:p>
            <a:pPr lvl="1"/>
            <a:endParaRPr lang="en-US" dirty="0"/>
          </a:p>
          <a:p>
            <a:r>
              <a:rPr lang="en-US" dirty="0"/>
              <a:t>Two solutions:</a:t>
            </a:r>
          </a:p>
          <a:p>
            <a:pPr lvl="1"/>
            <a:r>
              <a:rPr lang="en-US" dirty="0"/>
              <a:t>Lock the database down (RIPE / RIPE-NONAUTH)</a:t>
            </a:r>
          </a:p>
          <a:p>
            <a:pPr lvl="1"/>
            <a:r>
              <a:rPr lang="en-US" dirty="0"/>
              <a:t>Filter on the mirror level</a:t>
            </a:r>
          </a:p>
        </p:txBody>
      </p:sp>
    </p:spTree>
    <p:extLst>
      <p:ext uri="{BB962C8B-B14F-4D97-AF65-F5344CB8AC3E}">
        <p14:creationId xmlns:p14="http://schemas.microsoft.com/office/powerpoint/2010/main" val="98265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7284-57CC-044C-B732-1DD58C5F9D31}"/>
              </a:ext>
            </a:extLst>
          </p:cNvPr>
          <p:cNvSpPr>
            <a:spLocks noGrp="1"/>
          </p:cNvSpPr>
          <p:nvPr>
            <p:ph type="title"/>
          </p:nvPr>
        </p:nvSpPr>
        <p:spPr/>
        <p:txBody>
          <a:bodyPr/>
          <a:lstStyle/>
          <a:p>
            <a:r>
              <a:rPr lang="en-US" dirty="0"/>
              <a:t>RIPE NWI-5 proposal &amp; implementation</a:t>
            </a:r>
          </a:p>
        </p:txBody>
      </p:sp>
      <p:sp>
        <p:nvSpPr>
          <p:cNvPr id="3" name="Content Placeholder 2">
            <a:extLst>
              <a:ext uri="{FF2B5EF4-FFF2-40B4-BE49-F238E27FC236}">
                <a16:creationId xmlns:a16="http://schemas.microsoft.com/office/drawing/2014/main" id="{774CCD15-7588-C545-B6DA-593249C95408}"/>
              </a:ext>
            </a:extLst>
          </p:cNvPr>
          <p:cNvSpPr>
            <a:spLocks noGrp="1"/>
          </p:cNvSpPr>
          <p:nvPr>
            <p:ph idx="1"/>
          </p:nvPr>
        </p:nvSpPr>
        <p:spPr/>
        <p:txBody>
          <a:bodyPr/>
          <a:lstStyle/>
          <a:p>
            <a:r>
              <a:rPr lang="en-US" dirty="0"/>
              <a:t>RIPE NCC’s IRR previously allowed anyone to register any non-RIPE-managed space if it had not yet been registered. *DANGER*</a:t>
            </a:r>
          </a:p>
          <a:p>
            <a:r>
              <a:rPr lang="en-US" dirty="0"/>
              <a:t>The “RPSL” password &amp; maintainer was used for this</a:t>
            </a:r>
          </a:p>
          <a:p>
            <a:endParaRPr lang="en-US" dirty="0"/>
          </a:p>
          <a:p>
            <a:pPr marL="0" indent="0">
              <a:buNone/>
            </a:pPr>
            <a:r>
              <a:rPr lang="en-US" dirty="0"/>
              <a:t>Three steps were taken:</a:t>
            </a:r>
          </a:p>
          <a:p>
            <a:r>
              <a:rPr lang="en-US" dirty="0"/>
              <a:t>Cannot register non-RIPE-managed space any more</a:t>
            </a:r>
          </a:p>
          <a:p>
            <a:r>
              <a:rPr lang="en-US" dirty="0"/>
              <a:t>All non-RIPE space moved to separate “RIPE-NONAUTH” database</a:t>
            </a:r>
          </a:p>
          <a:p>
            <a:r>
              <a:rPr lang="en-US" dirty="0"/>
              <a:t>Route/route6 ASN authorization rules have been improved</a:t>
            </a:r>
          </a:p>
        </p:txBody>
      </p:sp>
      <p:sp>
        <p:nvSpPr>
          <p:cNvPr id="4" name="TextBox 3">
            <a:extLst>
              <a:ext uri="{FF2B5EF4-FFF2-40B4-BE49-F238E27FC236}">
                <a16:creationId xmlns:a16="http://schemas.microsoft.com/office/drawing/2014/main" id="{A6B6A191-31EC-E34D-9F61-336025A1DDF2}"/>
              </a:ext>
            </a:extLst>
          </p:cNvPr>
          <p:cNvSpPr txBox="1"/>
          <p:nvPr/>
        </p:nvSpPr>
        <p:spPr>
          <a:xfrm>
            <a:off x="838200" y="5992297"/>
            <a:ext cx="10729669" cy="400110"/>
          </a:xfrm>
          <a:prstGeom prst="rect">
            <a:avLst/>
          </a:prstGeom>
          <a:noFill/>
          <a:ln w="50800" cmpd="sng">
            <a:solidFill>
              <a:schemeClr val="accent1"/>
            </a:solidFill>
          </a:ln>
        </p:spPr>
        <p:txBody>
          <a:bodyPr wrap="none" rtlCol="0">
            <a:spAutoFit/>
          </a:bodyPr>
          <a:lstStyle/>
          <a:p>
            <a:r>
              <a:rPr lang="en-US" sz="2000" dirty="0"/>
              <a:t>More info: </a:t>
            </a:r>
            <a:r>
              <a:rPr lang="en-US" sz="2000" dirty="0">
                <a:hlinkClick r:id="rId2"/>
              </a:rPr>
              <a:t>https://www.ripe.net/manage-ips-and-asns/db/impact-analysis-for-nwi-5-implementation</a:t>
            </a:r>
            <a:endParaRPr lang="en-US" sz="2000" dirty="0"/>
          </a:p>
        </p:txBody>
      </p:sp>
      <p:sp>
        <p:nvSpPr>
          <p:cNvPr id="5" name="TextBox 4">
            <a:extLst>
              <a:ext uri="{FF2B5EF4-FFF2-40B4-BE49-F238E27FC236}">
                <a16:creationId xmlns:a16="http://schemas.microsoft.com/office/drawing/2014/main" id="{6C665A41-F16D-9148-BD90-525D944B9CB7}"/>
              </a:ext>
            </a:extLst>
          </p:cNvPr>
          <p:cNvSpPr txBox="1"/>
          <p:nvPr/>
        </p:nvSpPr>
        <p:spPr>
          <a:xfrm rot="1287920">
            <a:off x="9834114" y="3287495"/>
            <a:ext cx="1414554" cy="553998"/>
          </a:xfrm>
          <a:prstGeom prst="rect">
            <a:avLst/>
          </a:prstGeom>
          <a:noFill/>
          <a:ln w="50800">
            <a:solidFill>
              <a:schemeClr val="accent6"/>
            </a:solidFill>
          </a:ln>
        </p:spPr>
        <p:txBody>
          <a:bodyPr wrap="none" rtlCol="0">
            <a:spAutoFit/>
          </a:bodyPr>
          <a:lstStyle/>
          <a:p>
            <a:r>
              <a:rPr lang="en-US" sz="3000" b="1" dirty="0"/>
              <a:t>SOLVED</a:t>
            </a:r>
          </a:p>
        </p:txBody>
      </p:sp>
    </p:spTree>
    <p:extLst>
      <p:ext uri="{BB962C8B-B14F-4D97-AF65-F5344CB8AC3E}">
        <p14:creationId xmlns:p14="http://schemas.microsoft.com/office/powerpoint/2010/main" val="1863614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37284-57CC-044C-B732-1DD58C5F9D31}"/>
              </a:ext>
            </a:extLst>
          </p:cNvPr>
          <p:cNvSpPr>
            <a:spLocks noGrp="1"/>
          </p:cNvSpPr>
          <p:nvPr>
            <p:ph type="title"/>
          </p:nvPr>
        </p:nvSpPr>
        <p:spPr/>
        <p:txBody>
          <a:bodyPr/>
          <a:lstStyle/>
          <a:p>
            <a:r>
              <a:rPr lang="en-US" dirty="0"/>
              <a:t>RIPE NWI-5 proposal &amp; implementation</a:t>
            </a:r>
          </a:p>
        </p:txBody>
      </p:sp>
      <p:sp>
        <p:nvSpPr>
          <p:cNvPr id="3" name="Content Placeholder 2">
            <a:extLst>
              <a:ext uri="{FF2B5EF4-FFF2-40B4-BE49-F238E27FC236}">
                <a16:creationId xmlns:a16="http://schemas.microsoft.com/office/drawing/2014/main" id="{774CCD15-7588-C545-B6DA-593249C95408}"/>
              </a:ext>
            </a:extLst>
          </p:cNvPr>
          <p:cNvSpPr>
            <a:spLocks noGrp="1"/>
          </p:cNvSpPr>
          <p:nvPr>
            <p:ph idx="1"/>
          </p:nvPr>
        </p:nvSpPr>
        <p:spPr/>
        <p:txBody>
          <a:bodyPr/>
          <a:lstStyle/>
          <a:p>
            <a:r>
              <a:rPr lang="en-US" dirty="0"/>
              <a:t>RIPE NCC’s IRR previously allowed anyone to register any non-RIPE-managed space if it had not yet been registered. *DANGER*</a:t>
            </a:r>
          </a:p>
          <a:p>
            <a:r>
              <a:rPr lang="en-US" dirty="0"/>
              <a:t>The “RPSL” password &amp; maintainer was used for this</a:t>
            </a:r>
          </a:p>
          <a:p>
            <a:endParaRPr lang="en-US" dirty="0"/>
          </a:p>
          <a:p>
            <a:pPr marL="0" indent="0">
              <a:buNone/>
            </a:pPr>
            <a:r>
              <a:rPr lang="en-US" dirty="0"/>
              <a:t>Three steps were taken:</a:t>
            </a:r>
          </a:p>
          <a:p>
            <a:r>
              <a:rPr lang="en-US" dirty="0"/>
              <a:t>Cannot register non-RIPE-managed space any more</a:t>
            </a:r>
          </a:p>
          <a:p>
            <a:r>
              <a:rPr lang="en-US" dirty="0"/>
              <a:t>All non-RIPE space moved to separate “RIPE-NONAUTH” database</a:t>
            </a:r>
          </a:p>
          <a:p>
            <a:r>
              <a:rPr lang="en-US" dirty="0"/>
              <a:t>Route/route6 ASN authorization rules have been improved</a:t>
            </a:r>
          </a:p>
        </p:txBody>
      </p:sp>
      <p:sp>
        <p:nvSpPr>
          <p:cNvPr id="4" name="TextBox 3">
            <a:extLst>
              <a:ext uri="{FF2B5EF4-FFF2-40B4-BE49-F238E27FC236}">
                <a16:creationId xmlns:a16="http://schemas.microsoft.com/office/drawing/2014/main" id="{A6B6A191-31EC-E34D-9F61-336025A1DDF2}"/>
              </a:ext>
            </a:extLst>
          </p:cNvPr>
          <p:cNvSpPr txBox="1"/>
          <p:nvPr/>
        </p:nvSpPr>
        <p:spPr>
          <a:xfrm>
            <a:off x="838200" y="5992297"/>
            <a:ext cx="10729669" cy="400110"/>
          </a:xfrm>
          <a:prstGeom prst="rect">
            <a:avLst/>
          </a:prstGeom>
          <a:noFill/>
          <a:ln w="50800" cmpd="sng">
            <a:solidFill>
              <a:schemeClr val="accent1"/>
            </a:solidFill>
          </a:ln>
        </p:spPr>
        <p:txBody>
          <a:bodyPr wrap="none" rtlCol="0">
            <a:spAutoFit/>
          </a:bodyPr>
          <a:lstStyle/>
          <a:p>
            <a:r>
              <a:rPr lang="en-US" sz="2000" dirty="0"/>
              <a:t>More info: </a:t>
            </a:r>
            <a:r>
              <a:rPr lang="en-US" sz="2000" dirty="0">
                <a:hlinkClick r:id="rId2"/>
              </a:rPr>
              <a:t>https://www.ripe.net/manage-ips-and-asns/db/impact-analysis-for-nwi-5-implementation</a:t>
            </a:r>
            <a:endParaRPr lang="en-US" sz="2000" dirty="0"/>
          </a:p>
        </p:txBody>
      </p:sp>
      <p:sp>
        <p:nvSpPr>
          <p:cNvPr id="5" name="TextBox 4">
            <a:extLst>
              <a:ext uri="{FF2B5EF4-FFF2-40B4-BE49-F238E27FC236}">
                <a16:creationId xmlns:a16="http://schemas.microsoft.com/office/drawing/2014/main" id="{6C665A41-F16D-9148-BD90-525D944B9CB7}"/>
              </a:ext>
            </a:extLst>
          </p:cNvPr>
          <p:cNvSpPr txBox="1"/>
          <p:nvPr/>
        </p:nvSpPr>
        <p:spPr>
          <a:xfrm rot="1287920">
            <a:off x="9834114" y="3287495"/>
            <a:ext cx="1414554" cy="553998"/>
          </a:xfrm>
          <a:prstGeom prst="rect">
            <a:avLst/>
          </a:prstGeom>
          <a:noFill/>
          <a:ln w="50800">
            <a:solidFill>
              <a:schemeClr val="accent6"/>
            </a:solidFill>
          </a:ln>
        </p:spPr>
        <p:txBody>
          <a:bodyPr wrap="none" rtlCol="0">
            <a:spAutoFit/>
          </a:bodyPr>
          <a:lstStyle/>
          <a:p>
            <a:r>
              <a:rPr lang="en-US" sz="3000" b="1" dirty="0"/>
              <a:t>SOLVED</a:t>
            </a:r>
          </a:p>
        </p:txBody>
      </p:sp>
    </p:spTree>
    <p:extLst>
      <p:ext uri="{BB962C8B-B14F-4D97-AF65-F5344CB8AC3E}">
        <p14:creationId xmlns:p14="http://schemas.microsoft.com/office/powerpoint/2010/main" val="1167697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TotalTime>
  <Words>1989</Words>
  <Application>Microsoft Macintosh PowerPoint</Application>
  <PresentationFormat>Widescreen</PresentationFormat>
  <Paragraphs>195</Paragraphs>
  <Slides>29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Courier</vt:lpstr>
      <vt:lpstr>Wingdings</vt:lpstr>
      <vt:lpstr>Office Theme</vt:lpstr>
      <vt:lpstr>Routing Security Roadmap</vt:lpstr>
      <vt:lpstr>Why are we doing any of this?</vt:lpstr>
      <vt:lpstr>Average view on routing security</vt:lpstr>
      <vt:lpstr>Perception: it is hopeless, too many holes…</vt:lpstr>
      <vt:lpstr>PowerPoint Presentation</vt:lpstr>
      <vt:lpstr>Exhaustive list of issues in the current ecosystem</vt:lpstr>
      <vt:lpstr>IRR – what is broken what can be fixed?</vt:lpstr>
      <vt:lpstr>RIPE NWI-5 proposal &amp; implementation</vt:lpstr>
      <vt:lpstr>RIPE NWI-5 proposal &amp; implementation</vt:lpstr>
      <vt:lpstr>OK – so current status</vt:lpstr>
      <vt:lpstr>ARIN IRR allows anyone to register anything</vt:lpstr>
      <vt:lpstr>ARIN community recognized this is an issue</vt:lpstr>
      <vt:lpstr>OK – so current status</vt:lpstr>
      <vt:lpstr>The “IRR” system access</vt:lpstr>
      <vt:lpstr>Improving security at the ”aggregator”?</vt:lpstr>
      <vt:lpstr>Proposal: Let RPKI “drown out” conflicting IRR</vt:lpstr>
      <vt:lpstr>RPKI filter at the aggregators</vt:lpstr>
      <vt:lpstr>RPKI suppressing conflicting IRR advantages</vt:lpstr>
      <vt:lpstr>OK – so current status</vt:lpstr>
      <vt:lpstr>”Filtering at IXPs is hard”</vt:lpstr>
      <vt:lpstr>Many invalid RPKI routes in DFZ</vt:lpstr>
      <vt:lpstr>Route servers must begin dropping RPKI Invalids</vt:lpstr>
      <vt:lpstr>Not everyone needs to do RPKI</vt:lpstr>
      <vt:lpstr>“RPKI Origin Validation is useless without Path Validation aka BGPSEC”</vt:lpstr>
      <vt:lpstr>“There is no healthy software ecosystem”</vt:lpstr>
      <vt:lpstr>Timeline</vt:lpstr>
      <vt:lpstr>We aren’t done yet - Future work</vt:lpstr>
      <vt:lpstr>Conclusion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28</cp:revision>
  <cp:lastPrinted>2018-09-07T06:28:28Z</cp:lastPrinted>
  <dcterms:created xsi:type="dcterms:W3CDTF">2018-09-06T10:23:41Z</dcterms:created>
  <dcterms:modified xsi:type="dcterms:W3CDTF">2018-09-07T06:29:07Z</dcterms:modified>
</cp:coreProperties>
</file>