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ef3788c5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ef3788c5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f3788c5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ef3788c5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ef3788c59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ef3788c5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ef3788c59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ef3788c5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ef3788c5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ef3788c5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ef3788c59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ef3788c59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ef3788c5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ef3788c5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ef3788c59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ef3788c59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ef3788c59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ef3788c59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ef3788c59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ef3788c59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8411d0d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38411d0d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ef3788c59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ef3788c59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ef3788c59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ef3788c59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ef3788c59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ef3788c59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ef3788c59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ef3788c59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ef3788c59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ef3788c59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ef3788c59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ef3788c59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ef3788c59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ef3788c59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ef3788c59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ef3788c59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ef3788c59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ef3788c59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ef3788c59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ef3788c59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ef3788c59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ef3788c59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ef3788c59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ef3788c59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ef3788c59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ef3788c59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ef3788c59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ef3788c59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ef3788c59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ef3788c59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ef3788c59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ef3788c59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ef83d26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ef83d26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ef83d260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ef83d260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efa721ce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efa721ce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40d2f3c96a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40d2f3c96a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40d1f0df5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40d1f0df5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ef3788c5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ef3788c5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40d1f0df5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40d1f0df5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0d1f0df5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0d1f0df5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40d1f0df5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40d1f0df5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40d1f0df5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40d1f0df5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0d1f0df5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0d1f0df5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ef3788c59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ef3788c59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f11b10eb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f11b10eb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f11b10eb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f11b10eb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38411d0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38411d0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40d1f0df5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40d1f0df5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ef3788c5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ef3788c5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40d1f0df5f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40d1f0df5f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40d1f0df5f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40d1f0df5f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f191cd8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f191cd8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40d1f0df5f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40d1f0df5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40d1f0df5f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40d1f0df5f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40d1f0df5f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40d1f0df5f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40d1f0df5f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40d1f0df5f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40d1f0df5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40d1f0df5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f191cd82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f191cd82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f191cd82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f191cd82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ef3788c5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ef3788c5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40d2f3c96a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40d2f3c96a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40d2f3c96a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40d2f3c96a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f191cd82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f191cd82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ef3788c5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ef3788c5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f3788c5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ef3788c5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ef3788c5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ef3788c5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1.png"/><Relationship Id="rId13" Type="http://schemas.openxmlformats.org/officeDocument/2006/relationships/image" Target="../media/image12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7.gif"/><Relationship Id="rId7" Type="http://schemas.openxmlformats.org/officeDocument/2006/relationships/image" Target="../media/image6.gif"/><Relationship Id="rId8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1.png"/><Relationship Id="rId13" Type="http://schemas.openxmlformats.org/officeDocument/2006/relationships/image" Target="../media/image12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7.gif"/><Relationship Id="rId7" Type="http://schemas.openxmlformats.org/officeDocument/2006/relationships/image" Target="../media/image6.gif"/><Relationship Id="rId8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gif"/><Relationship Id="rId4" Type="http://schemas.openxmlformats.org/officeDocument/2006/relationships/image" Target="../media/image3.png"/><Relationship Id="rId5" Type="http://schemas.openxmlformats.org/officeDocument/2006/relationships/image" Target="../media/image6.gif"/><Relationship Id="rId6" Type="http://schemas.openxmlformats.org/officeDocument/2006/relationships/image" Target="../media/image17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5" Type="http://schemas.openxmlformats.org/officeDocument/2006/relationships/image" Target="../media/image6.gif"/><Relationship Id="rId6" Type="http://schemas.openxmlformats.org/officeDocument/2006/relationships/image" Target="../media/image17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5" Type="http://schemas.openxmlformats.org/officeDocument/2006/relationships/image" Target="../media/image6.gif"/><Relationship Id="rId6" Type="http://schemas.openxmlformats.org/officeDocument/2006/relationships/image" Target="../media/image17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5" Type="http://schemas.openxmlformats.org/officeDocument/2006/relationships/image" Target="../media/image6.gif"/><Relationship Id="rId6" Type="http://schemas.openxmlformats.org/officeDocument/2006/relationships/image" Target="../media/image17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3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5" Type="http://schemas.openxmlformats.org/officeDocument/2006/relationships/image" Target="../media/image6.gif"/><Relationship Id="rId6" Type="http://schemas.openxmlformats.org/officeDocument/2006/relationships/image" Target="../media/image17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3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5" Type="http://schemas.openxmlformats.org/officeDocument/2006/relationships/image" Target="../media/image6.gif"/><Relationship Id="rId6" Type="http://schemas.openxmlformats.org/officeDocument/2006/relationships/image" Target="../media/image17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3.png"/><Relationship Id="rId13" Type="http://schemas.openxmlformats.org/officeDocument/2006/relationships/image" Target="../media/image22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10.png"/><Relationship Id="rId5" Type="http://schemas.openxmlformats.org/officeDocument/2006/relationships/image" Target="../media/image6.gif"/><Relationship Id="rId6" Type="http://schemas.openxmlformats.org/officeDocument/2006/relationships/image" Target="../media/image17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3.png"/><Relationship Id="rId13" Type="http://schemas.openxmlformats.org/officeDocument/2006/relationships/image" Target="../media/image22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10.png"/><Relationship Id="rId5" Type="http://schemas.openxmlformats.org/officeDocument/2006/relationships/image" Target="../media/image6.gif"/><Relationship Id="rId6" Type="http://schemas.openxmlformats.org/officeDocument/2006/relationships/image" Target="../media/image17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9.gif"/><Relationship Id="rId7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9.gif"/><Relationship Id="rId7" Type="http://schemas.openxmlformats.org/officeDocument/2006/relationships/image" Target="../media/image19.png"/><Relationship Id="rId8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9.gif"/><Relationship Id="rId7" Type="http://schemas.openxmlformats.org/officeDocument/2006/relationships/image" Target="../media/image19.png"/><Relationship Id="rId8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gif"/><Relationship Id="rId7" Type="http://schemas.openxmlformats.org/officeDocument/2006/relationships/image" Target="../media/image6.gif"/><Relationship Id="rId8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5" Type="http://schemas.openxmlformats.org/officeDocument/2006/relationships/image" Target="../media/image39.png"/><Relationship Id="rId6" Type="http://schemas.openxmlformats.org/officeDocument/2006/relationships/image" Target="../media/image35.png"/><Relationship Id="rId7" Type="http://schemas.openxmlformats.org/officeDocument/2006/relationships/image" Target="../media/image3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5" Type="http://schemas.openxmlformats.org/officeDocument/2006/relationships/image" Target="../media/image39.png"/><Relationship Id="rId6" Type="http://schemas.openxmlformats.org/officeDocument/2006/relationships/image" Target="../media/image35.png"/><Relationship Id="rId7" Type="http://schemas.openxmlformats.org/officeDocument/2006/relationships/image" Target="../media/image30.png"/><Relationship Id="rId8" Type="http://schemas.openxmlformats.org/officeDocument/2006/relationships/image" Target="../media/image3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7.gif"/><Relationship Id="rId7" Type="http://schemas.openxmlformats.org/officeDocument/2006/relationships/image" Target="../media/image6.gif"/><Relationship Id="rId8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0" Type="http://schemas.openxmlformats.org/officeDocument/2006/relationships/image" Target="../media/image11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7.gif"/><Relationship Id="rId7" Type="http://schemas.openxmlformats.org/officeDocument/2006/relationships/image" Target="../media/image6.gif"/><Relationship Id="rId8" Type="http://schemas.openxmlformats.org/officeDocument/2006/relationships/image" Target="../media/image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2" Type="http://schemas.openxmlformats.org/officeDocument/2006/relationships/image" Target="../media/image13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7.gif"/><Relationship Id="rId7" Type="http://schemas.openxmlformats.org/officeDocument/2006/relationships/image" Target="../media/image6.gif"/><Relationship Id="rId8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2" Type="http://schemas.openxmlformats.org/officeDocument/2006/relationships/image" Target="../media/image13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7.gif"/><Relationship Id="rId7" Type="http://schemas.openxmlformats.org/officeDocument/2006/relationships/image" Target="../media/image6.gif"/><Relationship Id="rId8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0" Type="http://schemas.openxmlformats.org/officeDocument/2006/relationships/image" Target="../media/image11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7.gif"/><Relationship Id="rId7" Type="http://schemas.openxmlformats.org/officeDocument/2006/relationships/image" Target="../media/image6.gif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Measuring RPKI Adoption	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69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/>
              <a:t>using</a:t>
            </a:r>
            <a:r>
              <a:rPr lang="en-GB"/>
              <a:t> the       data-plane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525" y="283412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3450" y="2834125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0" y="76200"/>
            <a:ext cx="9144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@Benjojo12  / ben@benjojo.co.uk / $whois as206924 </a:t>
            </a:r>
            <a:endParaRPr b="1" sz="1800"/>
          </a:p>
        </p:txBody>
      </p:sp>
      <p:sp>
        <p:nvSpPr>
          <p:cNvPr id="59" name="Google Shape;59;p13"/>
          <p:cNvSpPr txBox="1"/>
          <p:nvPr/>
        </p:nvSpPr>
        <p:spPr>
          <a:xfrm>
            <a:off x="0" y="4633775"/>
            <a:ext cx="9144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Ben Cartwright-Cox</a:t>
            </a:r>
            <a:endParaRPr b="1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7952" r="0" t="0"/>
          <a:stretch/>
        </p:blipFill>
        <p:spPr>
          <a:xfrm>
            <a:off x="0" y="1465350"/>
            <a:ext cx="2022825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150" y="4821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2162" y="2992600"/>
            <a:ext cx="2131815" cy="10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09295">
            <a:off x="1674025" y="1339375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4193">
            <a:off x="1676450" y="2960631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3615" y="3256875"/>
            <a:ext cx="688914" cy="56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21900" y="20002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773520">
            <a:off x="6305707" y="1569456"/>
            <a:ext cx="1530963" cy="38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97977" y="32956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45029">
            <a:off x="6410924" y="3626064"/>
            <a:ext cx="1250106" cy="3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29945" y="1763255"/>
            <a:ext cx="1326900" cy="13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98000" y="3285918"/>
            <a:ext cx="1265829" cy="99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09250" y="278400"/>
            <a:ext cx="962750" cy="118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032798" y="3491271"/>
            <a:ext cx="1010075" cy="947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7952" r="0" t="0"/>
          <a:stretch/>
        </p:blipFill>
        <p:spPr>
          <a:xfrm>
            <a:off x="0" y="1465350"/>
            <a:ext cx="2022825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150" y="4821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2162" y="2992600"/>
            <a:ext cx="2131815" cy="10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09295">
            <a:off x="1674025" y="1339375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4193">
            <a:off x="1676450" y="2960631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3615" y="3256875"/>
            <a:ext cx="688914" cy="56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21900" y="20002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773520">
            <a:off x="6305707" y="1569456"/>
            <a:ext cx="1530963" cy="38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97977" y="32956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45029">
            <a:off x="6410924" y="3626064"/>
            <a:ext cx="1250106" cy="3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29945" y="1763255"/>
            <a:ext cx="1326900" cy="13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98000" y="3285918"/>
            <a:ext cx="1265829" cy="99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09250" y="278400"/>
            <a:ext cx="962750" cy="118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032798" y="3491271"/>
            <a:ext cx="1010075" cy="94737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 txBox="1"/>
          <p:nvPr/>
        </p:nvSpPr>
        <p:spPr>
          <a:xfrm>
            <a:off x="0" y="1806738"/>
            <a:ext cx="9144000" cy="15300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0"/>
              <a:t>So far so good</a:t>
            </a:r>
            <a:endParaRPr b="1" sz="9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8402">
            <a:off x="5626837" y="2807939"/>
            <a:ext cx="1367672" cy="34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438" y="7675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4193">
            <a:off x="708550" y="2696206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09295">
            <a:off x="627900" y="1624800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 rotWithShape="1">
          <a:blip r:embed="rId6">
            <a:alphaModFix/>
          </a:blip>
          <a:srcRect b="0" l="26302" r="0" t="0"/>
          <a:stretch/>
        </p:blipFill>
        <p:spPr>
          <a:xfrm>
            <a:off x="3304111" y="2810950"/>
            <a:ext cx="2427913" cy="7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 rotWithShape="1">
          <a:blip r:embed="rId7">
            <a:alphaModFix/>
          </a:blip>
          <a:srcRect b="0" l="7952" r="0" t="0"/>
          <a:stretch/>
        </p:blipFill>
        <p:spPr>
          <a:xfrm>
            <a:off x="0" y="1465350"/>
            <a:ext cx="2022825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3302" y="18269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3085">
            <a:off x="5429526" y="1454876"/>
            <a:ext cx="1605253" cy="401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8402">
            <a:off x="5626837" y="2807939"/>
            <a:ext cx="1367672" cy="34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438" y="7675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4193">
            <a:off x="708550" y="2696206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09295">
            <a:off x="627900" y="1624800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/>
          <p:cNvPicPr preferRelativeResize="0"/>
          <p:nvPr/>
        </p:nvPicPr>
        <p:blipFill rotWithShape="1">
          <a:blip r:embed="rId6">
            <a:alphaModFix/>
          </a:blip>
          <a:srcRect b="0" l="26302" r="0" t="0"/>
          <a:stretch/>
        </p:blipFill>
        <p:spPr>
          <a:xfrm>
            <a:off x="3304111" y="2810950"/>
            <a:ext cx="2427913" cy="7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 rotWithShape="1">
          <a:blip r:embed="rId7">
            <a:alphaModFix/>
          </a:blip>
          <a:srcRect b="0" l="7952" r="0" t="0"/>
          <a:stretch/>
        </p:blipFill>
        <p:spPr>
          <a:xfrm>
            <a:off x="0" y="1465350"/>
            <a:ext cx="2022825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3302" y="18269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3085">
            <a:off x="5429526" y="1454876"/>
            <a:ext cx="1605253" cy="40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82275" y="1826943"/>
            <a:ext cx="1265829" cy="99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84648" y="3267921"/>
            <a:ext cx="1010075" cy="94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57098" y="1360446"/>
            <a:ext cx="1010075" cy="947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8402">
            <a:off x="5626837" y="2807939"/>
            <a:ext cx="1367672" cy="34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438" y="7675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4193">
            <a:off x="708550" y="2696206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09295">
            <a:off x="627900" y="1624800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6"/>
          <p:cNvPicPr preferRelativeResize="0"/>
          <p:nvPr/>
        </p:nvPicPr>
        <p:blipFill rotWithShape="1">
          <a:blip r:embed="rId6">
            <a:alphaModFix/>
          </a:blip>
          <a:srcRect b="0" l="26302" r="0" t="0"/>
          <a:stretch/>
        </p:blipFill>
        <p:spPr>
          <a:xfrm>
            <a:off x="3304111" y="2810950"/>
            <a:ext cx="2427913" cy="7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6"/>
          <p:cNvPicPr preferRelativeResize="0"/>
          <p:nvPr/>
        </p:nvPicPr>
        <p:blipFill rotWithShape="1">
          <a:blip r:embed="rId7">
            <a:alphaModFix/>
          </a:blip>
          <a:srcRect b="0" l="7952" r="0" t="0"/>
          <a:stretch/>
        </p:blipFill>
        <p:spPr>
          <a:xfrm>
            <a:off x="0" y="1465350"/>
            <a:ext cx="2022825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3302" y="18269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3085">
            <a:off x="5429526" y="1454876"/>
            <a:ext cx="1605253" cy="40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82275" y="1826943"/>
            <a:ext cx="1265829" cy="99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84648" y="3267921"/>
            <a:ext cx="1010075" cy="94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57098" y="1360446"/>
            <a:ext cx="1010075" cy="94737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 txBox="1"/>
          <p:nvPr/>
        </p:nvSpPr>
        <p:spPr>
          <a:xfrm>
            <a:off x="0" y="1806738"/>
            <a:ext cx="9144000" cy="15300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/>
              <a:t>This </a:t>
            </a:r>
            <a:r>
              <a:rPr b="1" lang="en-GB" sz="7200"/>
              <a:t>shouldn't</a:t>
            </a:r>
            <a:r>
              <a:rPr b="1" lang="en-GB" sz="7200"/>
              <a:t> route</a:t>
            </a:r>
            <a:endParaRPr b="1" sz="7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8402">
            <a:off x="5626837" y="2807939"/>
            <a:ext cx="1367672" cy="34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438" y="7675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4193">
            <a:off x="708550" y="2696206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09295">
            <a:off x="627900" y="1624800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 rotWithShape="1">
          <a:blip r:embed="rId6">
            <a:alphaModFix/>
          </a:blip>
          <a:srcRect b="0" l="26302" r="0" t="0"/>
          <a:stretch/>
        </p:blipFill>
        <p:spPr>
          <a:xfrm>
            <a:off x="3304111" y="2810950"/>
            <a:ext cx="2427913" cy="7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/>
          <p:cNvPicPr preferRelativeResize="0"/>
          <p:nvPr/>
        </p:nvPicPr>
        <p:blipFill rotWithShape="1">
          <a:blip r:embed="rId7">
            <a:alphaModFix/>
          </a:blip>
          <a:srcRect b="0" l="7952" r="0" t="0"/>
          <a:stretch/>
        </p:blipFill>
        <p:spPr>
          <a:xfrm>
            <a:off x="0" y="1465350"/>
            <a:ext cx="2022825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3302" y="18269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3085">
            <a:off x="5429526" y="1454876"/>
            <a:ext cx="1605253" cy="40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82275" y="1826943"/>
            <a:ext cx="1265829" cy="99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57098" y="3243096"/>
            <a:ext cx="1010075" cy="94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57098" y="1360446"/>
            <a:ext cx="1010075" cy="947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8402">
            <a:off x="5626837" y="2807939"/>
            <a:ext cx="1367672" cy="34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438" y="7675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4193">
            <a:off x="708550" y="2696206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09295">
            <a:off x="627900" y="1624800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/>
          <p:cNvPicPr preferRelativeResize="0"/>
          <p:nvPr/>
        </p:nvPicPr>
        <p:blipFill rotWithShape="1">
          <a:blip r:embed="rId6">
            <a:alphaModFix/>
          </a:blip>
          <a:srcRect b="0" l="26302" r="0" t="0"/>
          <a:stretch/>
        </p:blipFill>
        <p:spPr>
          <a:xfrm>
            <a:off x="3304111" y="2810950"/>
            <a:ext cx="2427913" cy="7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8"/>
          <p:cNvPicPr preferRelativeResize="0"/>
          <p:nvPr/>
        </p:nvPicPr>
        <p:blipFill rotWithShape="1">
          <a:blip r:embed="rId7">
            <a:alphaModFix/>
          </a:blip>
          <a:srcRect b="0" l="7952" r="0" t="0"/>
          <a:stretch/>
        </p:blipFill>
        <p:spPr>
          <a:xfrm>
            <a:off x="0" y="1465350"/>
            <a:ext cx="2022825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3302" y="18269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3085">
            <a:off x="5429526" y="1454876"/>
            <a:ext cx="1605253" cy="40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82275" y="1826943"/>
            <a:ext cx="1265829" cy="99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57098" y="3243096"/>
            <a:ext cx="1010075" cy="94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868082">
            <a:off x="1567423" y="620643"/>
            <a:ext cx="1470595" cy="12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8"/>
          <p:cNvSpPr txBox="1"/>
          <p:nvPr/>
        </p:nvSpPr>
        <p:spPr>
          <a:xfrm>
            <a:off x="1023725" y="521175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0.0.0.0/0</a:t>
            </a:r>
            <a:endParaRPr b="1" sz="2400"/>
          </a:p>
        </p:txBody>
      </p:sp>
      <p:pic>
        <p:nvPicPr>
          <p:cNvPr id="268" name="Google Shape;268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54741" y="888838"/>
            <a:ext cx="600686" cy="7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14860" y="190147"/>
            <a:ext cx="1265825" cy="1560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8402">
            <a:off x="5626837" y="2807939"/>
            <a:ext cx="1367672" cy="34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438" y="7675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4193">
            <a:off x="708550" y="2696206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09295">
            <a:off x="627900" y="1624800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9"/>
          <p:cNvPicPr preferRelativeResize="0"/>
          <p:nvPr/>
        </p:nvPicPr>
        <p:blipFill rotWithShape="1">
          <a:blip r:embed="rId6">
            <a:alphaModFix/>
          </a:blip>
          <a:srcRect b="0" l="26302" r="0" t="0"/>
          <a:stretch/>
        </p:blipFill>
        <p:spPr>
          <a:xfrm>
            <a:off x="3304111" y="2810950"/>
            <a:ext cx="2427913" cy="7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9"/>
          <p:cNvPicPr preferRelativeResize="0"/>
          <p:nvPr/>
        </p:nvPicPr>
        <p:blipFill rotWithShape="1">
          <a:blip r:embed="rId7">
            <a:alphaModFix/>
          </a:blip>
          <a:srcRect b="0" l="7952" r="0" t="0"/>
          <a:stretch/>
        </p:blipFill>
        <p:spPr>
          <a:xfrm>
            <a:off x="0" y="1465350"/>
            <a:ext cx="2022825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3302" y="18269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3085">
            <a:off x="5429526" y="1454876"/>
            <a:ext cx="1605253" cy="40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82275" y="1826943"/>
            <a:ext cx="1265829" cy="99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57098" y="3243096"/>
            <a:ext cx="1010075" cy="94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868082">
            <a:off x="1567423" y="620643"/>
            <a:ext cx="1470595" cy="12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9"/>
          <p:cNvSpPr txBox="1"/>
          <p:nvPr/>
        </p:nvSpPr>
        <p:spPr>
          <a:xfrm>
            <a:off x="1023725" y="521175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0.0.0.0/0</a:t>
            </a:r>
            <a:endParaRPr b="1" sz="2400"/>
          </a:p>
        </p:txBody>
      </p:sp>
      <p:pic>
        <p:nvPicPr>
          <p:cNvPr id="286" name="Google Shape;286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54741" y="888838"/>
            <a:ext cx="600686" cy="7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14860" y="190147"/>
            <a:ext cx="1265825" cy="156058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9"/>
          <p:cNvSpPr txBox="1"/>
          <p:nvPr/>
        </p:nvSpPr>
        <p:spPr>
          <a:xfrm>
            <a:off x="0" y="1806738"/>
            <a:ext cx="9144000" cy="15300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/>
              <a:t>Fixing this is hard to justify</a:t>
            </a:r>
            <a:endParaRPr b="1" sz="5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8402">
            <a:off x="5626837" y="2807939"/>
            <a:ext cx="1367672" cy="34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438" y="7675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4193">
            <a:off x="708550" y="2696206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09295">
            <a:off x="627900" y="1624800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0"/>
          <p:cNvPicPr preferRelativeResize="0"/>
          <p:nvPr/>
        </p:nvPicPr>
        <p:blipFill rotWithShape="1">
          <a:blip r:embed="rId6">
            <a:alphaModFix/>
          </a:blip>
          <a:srcRect b="0" l="26302" r="0" t="0"/>
          <a:stretch/>
        </p:blipFill>
        <p:spPr>
          <a:xfrm>
            <a:off x="3304111" y="2810950"/>
            <a:ext cx="2427913" cy="7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0"/>
          <p:cNvPicPr preferRelativeResize="0"/>
          <p:nvPr/>
        </p:nvPicPr>
        <p:blipFill rotWithShape="1">
          <a:blip r:embed="rId7">
            <a:alphaModFix/>
          </a:blip>
          <a:srcRect b="0" l="7952" r="0" t="0"/>
          <a:stretch/>
        </p:blipFill>
        <p:spPr>
          <a:xfrm>
            <a:off x="0" y="1465350"/>
            <a:ext cx="2022825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3302" y="18269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3085">
            <a:off x="5429526" y="1454876"/>
            <a:ext cx="1605253" cy="40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82275" y="1826943"/>
            <a:ext cx="1265829" cy="99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57098" y="3243096"/>
            <a:ext cx="1010075" cy="94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868082">
            <a:off x="1567423" y="620643"/>
            <a:ext cx="1470595" cy="12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0"/>
          <p:cNvSpPr txBox="1"/>
          <p:nvPr/>
        </p:nvSpPr>
        <p:spPr>
          <a:xfrm>
            <a:off x="1023725" y="521175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0.0.0.0/0</a:t>
            </a:r>
            <a:endParaRPr b="1" sz="2400"/>
          </a:p>
        </p:txBody>
      </p:sp>
      <p:pic>
        <p:nvPicPr>
          <p:cNvPr id="305" name="Google Shape;305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54741" y="888838"/>
            <a:ext cx="600686" cy="7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14860" y="190147"/>
            <a:ext cx="1265825" cy="156058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0"/>
          <p:cNvSpPr txBox="1"/>
          <p:nvPr/>
        </p:nvSpPr>
        <p:spPr>
          <a:xfrm>
            <a:off x="0" y="1806738"/>
            <a:ext cx="9144000" cy="15300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/>
              <a:t>Fixing this is hard to justify</a:t>
            </a:r>
            <a:endParaRPr b="1" sz="5400"/>
          </a:p>
        </p:txBody>
      </p:sp>
      <p:pic>
        <p:nvPicPr>
          <p:cNvPr id="308" name="Google Shape;308;p30"/>
          <p:cNvPicPr preferRelativeResize="0"/>
          <p:nvPr/>
        </p:nvPicPr>
        <p:blipFill>
          <a:blip r:embed="rId13">
            <a:alphaModFix amt="82000"/>
          </a:blip>
          <a:stretch>
            <a:fillRect/>
          </a:stretch>
        </p:blipFill>
        <p:spPr>
          <a:xfrm>
            <a:off x="0" y="-60900"/>
            <a:ext cx="9144000" cy="52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97087" y="1152475"/>
            <a:ext cx="5749824" cy="3778450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8402">
            <a:off x="5626837" y="2807939"/>
            <a:ext cx="1367672" cy="34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438" y="7675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4193">
            <a:off x="708550" y="2696206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09295">
            <a:off x="627900" y="1624800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1"/>
          <p:cNvPicPr preferRelativeResize="0"/>
          <p:nvPr/>
        </p:nvPicPr>
        <p:blipFill rotWithShape="1">
          <a:blip r:embed="rId6">
            <a:alphaModFix/>
          </a:blip>
          <a:srcRect b="0" l="26302" r="0" t="0"/>
          <a:stretch/>
        </p:blipFill>
        <p:spPr>
          <a:xfrm>
            <a:off x="3304111" y="2810950"/>
            <a:ext cx="2427913" cy="7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1"/>
          <p:cNvPicPr preferRelativeResize="0"/>
          <p:nvPr/>
        </p:nvPicPr>
        <p:blipFill rotWithShape="1">
          <a:blip r:embed="rId7">
            <a:alphaModFix/>
          </a:blip>
          <a:srcRect b="0" l="7952" r="0" t="0"/>
          <a:stretch/>
        </p:blipFill>
        <p:spPr>
          <a:xfrm>
            <a:off x="0" y="1465350"/>
            <a:ext cx="2022825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3302" y="18269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3085">
            <a:off x="5429526" y="1454876"/>
            <a:ext cx="1605253" cy="40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82275" y="1826943"/>
            <a:ext cx="1265829" cy="99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57098" y="3243096"/>
            <a:ext cx="1010075" cy="94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868082">
            <a:off x="1567423" y="620643"/>
            <a:ext cx="1470595" cy="12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1"/>
          <p:cNvSpPr txBox="1"/>
          <p:nvPr/>
        </p:nvSpPr>
        <p:spPr>
          <a:xfrm>
            <a:off x="1023725" y="521175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0.0.0.0/0</a:t>
            </a:r>
            <a:endParaRPr b="1" sz="2400"/>
          </a:p>
        </p:txBody>
      </p:sp>
      <p:pic>
        <p:nvPicPr>
          <p:cNvPr id="326" name="Google Shape;326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54741" y="888838"/>
            <a:ext cx="600686" cy="7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14860" y="190147"/>
            <a:ext cx="1265825" cy="156058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1"/>
          <p:cNvSpPr txBox="1"/>
          <p:nvPr/>
        </p:nvSpPr>
        <p:spPr>
          <a:xfrm>
            <a:off x="0" y="1806738"/>
            <a:ext cx="9144000" cy="15300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/>
              <a:t>Fixing this is hard to justify</a:t>
            </a:r>
            <a:endParaRPr b="1" sz="5400"/>
          </a:p>
        </p:txBody>
      </p:sp>
      <p:pic>
        <p:nvPicPr>
          <p:cNvPr id="329" name="Google Shape;329;p31"/>
          <p:cNvPicPr preferRelativeResize="0"/>
          <p:nvPr/>
        </p:nvPicPr>
        <p:blipFill>
          <a:blip r:embed="rId13">
            <a:alphaModFix amt="82000"/>
          </a:blip>
          <a:stretch>
            <a:fillRect/>
          </a:stretch>
        </p:blipFill>
        <p:spPr>
          <a:xfrm>
            <a:off x="0" y="-60900"/>
            <a:ext cx="9144000" cy="52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97087" y="1152475"/>
            <a:ext cx="5749824" cy="3778450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1" name="Google Shape;331;p31"/>
          <p:cNvSpPr txBox="1"/>
          <p:nvPr/>
        </p:nvSpPr>
        <p:spPr>
          <a:xfrm>
            <a:off x="3997075" y="0"/>
            <a:ext cx="42051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</a:rPr>
              <a:t>This is still a lot of traffic</a:t>
            </a:r>
            <a:endParaRPr b="1" sz="2400">
              <a:solidFill>
                <a:srgbClr val="FFFFFF"/>
              </a:solidFill>
            </a:endParaRPr>
          </a:p>
        </p:txBody>
      </p:sp>
      <p:cxnSp>
        <p:nvCxnSpPr>
          <p:cNvPr id="332" name="Google Shape;332;p31"/>
          <p:cNvCxnSpPr/>
          <p:nvPr/>
        </p:nvCxnSpPr>
        <p:spPr>
          <a:xfrm flipH="1">
            <a:off x="5497250" y="415700"/>
            <a:ext cx="539700" cy="1439400"/>
          </a:xfrm>
          <a:prstGeom prst="straightConnector1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3" name="Google Shape;333;p31"/>
          <p:cNvSpPr txBox="1"/>
          <p:nvPr/>
        </p:nvSpPr>
        <p:spPr>
          <a:xfrm>
            <a:off x="5106275" y="1842725"/>
            <a:ext cx="600600" cy="360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RPKI adoption is </a:t>
            </a:r>
            <a:r>
              <a:rPr lang="en-GB"/>
              <a:t>growing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616" y="1152475"/>
            <a:ext cx="6073308" cy="39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Assumptions</a:t>
            </a:r>
            <a:endParaRPr/>
          </a:p>
        </p:txBody>
      </p:sp>
      <p:sp>
        <p:nvSpPr>
          <p:cNvPr id="339" name="Google Shape;33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Lots of people have default routes</a:t>
            </a:r>
            <a:endParaRPr sz="3600"/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>
              <a:spcBef>
                <a:spcPts val="160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Lots of people are signing but not validating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Testing rig</a:t>
            </a:r>
            <a:endParaRPr/>
          </a:p>
        </p:txBody>
      </p:sp>
      <p:sp>
        <p:nvSpPr>
          <p:cNvPr id="345" name="Google Shape;34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8040"/>
            <a:ext cx="9144001" cy="3702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Testing rig</a:t>
            </a:r>
            <a:endParaRPr/>
          </a:p>
        </p:txBody>
      </p:sp>
      <p:pic>
        <p:nvPicPr>
          <p:cNvPr id="352" name="Google Shape;352;p34"/>
          <p:cNvPicPr preferRelativeResize="0"/>
          <p:nvPr/>
        </p:nvPicPr>
        <p:blipFill rotWithShape="1">
          <a:blip r:embed="rId3">
            <a:alphaModFix/>
          </a:blip>
          <a:srcRect b="0" l="5195" r="0" t="0"/>
          <a:stretch/>
        </p:blipFill>
        <p:spPr>
          <a:xfrm>
            <a:off x="0" y="1753525"/>
            <a:ext cx="4645776" cy="198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4"/>
          <p:cNvSpPr txBox="1"/>
          <p:nvPr>
            <p:ph type="title"/>
          </p:nvPr>
        </p:nvSpPr>
        <p:spPr>
          <a:xfrm>
            <a:off x="4645775" y="2861288"/>
            <a:ext cx="92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+</a:t>
            </a:r>
            <a:endParaRPr b="1" sz="3000"/>
          </a:p>
        </p:txBody>
      </p:sp>
      <p:pic>
        <p:nvPicPr>
          <p:cNvPr id="354" name="Google Shape;35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8550" y="2376553"/>
            <a:ext cx="4645775" cy="1542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800" y="337385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823707">
            <a:off x="-380747" y="3509904"/>
            <a:ext cx="2456344" cy="99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4133" y="25167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6">
            <a:alphaModFix/>
          </a:blip>
          <a:srcRect b="8214" l="0" r="0" t="0"/>
          <a:stretch/>
        </p:blipFill>
        <p:spPr>
          <a:xfrm rot="685145">
            <a:off x="990673" y="1419010"/>
            <a:ext cx="1092127" cy="145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10">
            <a:off x="2324080" y="1057845"/>
            <a:ext cx="1074789" cy="93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06">
            <a:off x="2031662" y="1918569"/>
            <a:ext cx="984850" cy="85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10">
            <a:off x="2772488" y="2202626"/>
            <a:ext cx="1016503" cy="882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800" y="337385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823707">
            <a:off x="-380747" y="3509904"/>
            <a:ext cx="2456344" cy="99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4133" y="25167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6"/>
          <p:cNvPicPr preferRelativeResize="0"/>
          <p:nvPr/>
        </p:nvPicPr>
        <p:blipFill rotWithShape="1">
          <a:blip r:embed="rId6">
            <a:alphaModFix/>
          </a:blip>
          <a:srcRect b="8214" l="0" r="0" t="0"/>
          <a:stretch/>
        </p:blipFill>
        <p:spPr>
          <a:xfrm rot="685145">
            <a:off x="990673" y="1419010"/>
            <a:ext cx="1092127" cy="145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10">
            <a:off x="2324080" y="1057845"/>
            <a:ext cx="1074789" cy="93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06">
            <a:off x="2031662" y="1918569"/>
            <a:ext cx="984850" cy="85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10">
            <a:off x="2772488" y="2202626"/>
            <a:ext cx="1016503" cy="882672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6"/>
          <p:cNvSpPr txBox="1"/>
          <p:nvPr/>
        </p:nvSpPr>
        <p:spPr>
          <a:xfrm>
            <a:off x="5193125" y="4072575"/>
            <a:ext cx="2872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0.0.0.0/0 </a:t>
            </a:r>
            <a:r>
              <a:rPr lang="en-GB"/>
              <a:t>responses</a:t>
            </a:r>
            <a:r>
              <a:rPr lang="en-GB"/>
              <a:t> collected</a:t>
            </a:r>
            <a:endParaRPr/>
          </a:p>
        </p:txBody>
      </p:sp>
      <p:pic>
        <p:nvPicPr>
          <p:cNvPr id="378" name="Google Shape;378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4055125" y="4048800"/>
            <a:ext cx="923925" cy="3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800" y="337385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823707">
            <a:off x="-380747" y="3509904"/>
            <a:ext cx="2456344" cy="99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4133" y="25167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7"/>
          <p:cNvPicPr preferRelativeResize="0"/>
          <p:nvPr/>
        </p:nvPicPr>
        <p:blipFill rotWithShape="1">
          <a:blip r:embed="rId6">
            <a:alphaModFix/>
          </a:blip>
          <a:srcRect b="8214" l="0" r="0" t="0"/>
          <a:stretch/>
        </p:blipFill>
        <p:spPr>
          <a:xfrm rot="685145">
            <a:off x="990673" y="1419010"/>
            <a:ext cx="1092127" cy="145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10">
            <a:off x="2324080" y="1057845"/>
            <a:ext cx="1074789" cy="93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06">
            <a:off x="2031662" y="1918569"/>
            <a:ext cx="984850" cy="85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2199310">
            <a:off x="2772488" y="2202626"/>
            <a:ext cx="1016503" cy="88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26525" y="4048800"/>
            <a:ext cx="92392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7"/>
          <p:cNvPicPr preferRelativeResize="0"/>
          <p:nvPr/>
        </p:nvPicPr>
        <p:blipFill rotWithShape="1">
          <a:blip r:embed="rId9">
            <a:alphaModFix/>
          </a:blip>
          <a:srcRect b="0" l="22803" r="0" t="0"/>
          <a:stretch/>
        </p:blipFill>
        <p:spPr>
          <a:xfrm rot="-5400000">
            <a:off x="4329262" y="3367613"/>
            <a:ext cx="2321651" cy="12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7"/>
          <p:cNvPicPr preferRelativeResize="0"/>
          <p:nvPr/>
        </p:nvPicPr>
        <p:blipFill rotWithShape="1">
          <a:blip r:embed="rId9">
            <a:alphaModFix/>
          </a:blip>
          <a:srcRect b="0" l="22390" r="0" t="0"/>
          <a:stretch/>
        </p:blipFill>
        <p:spPr>
          <a:xfrm rot="-5400000">
            <a:off x="5820462" y="3373813"/>
            <a:ext cx="2334052" cy="12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7"/>
          <p:cNvPicPr preferRelativeResize="0"/>
          <p:nvPr/>
        </p:nvPicPr>
        <p:blipFill rotWithShape="1">
          <a:blip r:embed="rId9">
            <a:alphaModFix/>
          </a:blip>
          <a:srcRect b="0" l="19458" r="0" t="0"/>
          <a:stretch/>
        </p:blipFill>
        <p:spPr>
          <a:xfrm rot="-5400000">
            <a:off x="7197363" y="3329762"/>
            <a:ext cx="2422149" cy="12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7"/>
          <p:cNvPicPr preferRelativeResize="0"/>
          <p:nvPr/>
        </p:nvPicPr>
        <p:blipFill rotWithShape="1">
          <a:blip r:embed="rId5">
            <a:alphaModFix/>
          </a:blip>
          <a:srcRect b="0" l="0" r="0" t="69586"/>
          <a:stretch/>
        </p:blipFill>
        <p:spPr>
          <a:xfrm>
            <a:off x="4428450" y="0"/>
            <a:ext cx="4715550" cy="143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7"/>
          <p:cNvSpPr txBox="1"/>
          <p:nvPr/>
        </p:nvSpPr>
        <p:spPr>
          <a:xfrm rot="-4122724">
            <a:off x="4396703" y="2703547"/>
            <a:ext cx="1902191" cy="4171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ARIN ROA invalid</a:t>
            </a:r>
            <a:endParaRPr b="1"/>
          </a:p>
        </p:txBody>
      </p:sp>
      <p:sp>
        <p:nvSpPr>
          <p:cNvPr id="396" name="Google Shape;396;p37"/>
          <p:cNvSpPr txBox="1"/>
          <p:nvPr/>
        </p:nvSpPr>
        <p:spPr>
          <a:xfrm rot="-4122724">
            <a:off x="5835128" y="2703547"/>
            <a:ext cx="1902191" cy="4171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RIPE</a:t>
            </a:r>
            <a:r>
              <a:rPr b="1" lang="en-GB"/>
              <a:t> ROA invalid</a:t>
            </a:r>
            <a:endParaRPr b="1"/>
          </a:p>
        </p:txBody>
      </p:sp>
      <p:sp>
        <p:nvSpPr>
          <p:cNvPr id="397" name="Google Shape;397;p37"/>
          <p:cNvSpPr txBox="1"/>
          <p:nvPr/>
        </p:nvSpPr>
        <p:spPr>
          <a:xfrm rot="-4122724">
            <a:off x="7247028" y="2626372"/>
            <a:ext cx="1902191" cy="4171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ARIN</a:t>
            </a:r>
            <a:r>
              <a:rPr b="1" lang="en-GB"/>
              <a:t> ROA valid</a:t>
            </a: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7990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8"/>
          <p:cNvSpPr txBox="1"/>
          <p:nvPr/>
        </p:nvSpPr>
        <p:spPr>
          <a:xfrm>
            <a:off x="4206600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06" name="Google Shape;406;p38"/>
          <p:cNvSpPr txBox="1"/>
          <p:nvPr/>
        </p:nvSpPr>
        <p:spPr>
          <a:xfrm>
            <a:off x="654925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07" name="Google Shape;407;p38"/>
          <p:cNvSpPr txBox="1"/>
          <p:nvPr/>
        </p:nvSpPr>
        <p:spPr>
          <a:xfrm>
            <a:off x="7779713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408" name="Google Shape;40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17048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8"/>
          <p:cNvSpPr txBox="1"/>
          <p:nvPr>
            <p:ph type="title"/>
          </p:nvPr>
        </p:nvSpPr>
        <p:spPr>
          <a:xfrm>
            <a:off x="311700" y="-589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means what?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7990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9"/>
          <p:cNvSpPr txBox="1"/>
          <p:nvPr/>
        </p:nvSpPr>
        <p:spPr>
          <a:xfrm>
            <a:off x="4206600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20" name="Google Shape;420;p39"/>
          <p:cNvSpPr txBox="1"/>
          <p:nvPr/>
        </p:nvSpPr>
        <p:spPr>
          <a:xfrm>
            <a:off x="654925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21" name="Google Shape;421;p39"/>
          <p:cNvSpPr txBox="1"/>
          <p:nvPr/>
        </p:nvSpPr>
        <p:spPr>
          <a:xfrm>
            <a:off x="7779713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422" name="Google Shape;42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17048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9"/>
          <p:cNvSpPr txBox="1"/>
          <p:nvPr/>
        </p:nvSpPr>
        <p:spPr>
          <a:xfrm>
            <a:off x="279200" y="-85900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IF</a:t>
            </a:r>
            <a:endParaRPr sz="4800"/>
          </a:p>
        </p:txBody>
      </p:sp>
      <p:sp>
        <p:nvSpPr>
          <p:cNvPr id="426" name="Google Shape;426;p39"/>
          <p:cNvSpPr txBox="1"/>
          <p:nvPr/>
        </p:nvSpPr>
        <p:spPr>
          <a:xfrm>
            <a:off x="104000" y="756950"/>
            <a:ext cx="1880100" cy="186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7990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0"/>
          <p:cNvSpPr txBox="1"/>
          <p:nvPr/>
        </p:nvSpPr>
        <p:spPr>
          <a:xfrm>
            <a:off x="4206600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35" name="Google Shape;435;p40"/>
          <p:cNvSpPr txBox="1"/>
          <p:nvPr/>
        </p:nvSpPr>
        <p:spPr>
          <a:xfrm>
            <a:off x="654925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36" name="Google Shape;436;p40"/>
          <p:cNvSpPr txBox="1"/>
          <p:nvPr/>
        </p:nvSpPr>
        <p:spPr>
          <a:xfrm>
            <a:off x="7779713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437" name="Google Shape;43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17048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0"/>
          <p:cNvSpPr txBox="1"/>
          <p:nvPr/>
        </p:nvSpPr>
        <p:spPr>
          <a:xfrm>
            <a:off x="279200" y="-85900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IF</a:t>
            </a:r>
            <a:endParaRPr sz="4800"/>
          </a:p>
        </p:txBody>
      </p:sp>
      <p:sp>
        <p:nvSpPr>
          <p:cNvPr id="441" name="Google Shape;441;p40"/>
          <p:cNvSpPr txBox="1"/>
          <p:nvPr/>
        </p:nvSpPr>
        <p:spPr>
          <a:xfrm>
            <a:off x="104000" y="756950"/>
            <a:ext cx="1880100" cy="186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0"/>
          <p:cNvSpPr txBox="1"/>
          <p:nvPr/>
        </p:nvSpPr>
        <p:spPr>
          <a:xfrm>
            <a:off x="0" y="3704075"/>
            <a:ext cx="9144000" cy="14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Then they are validating and dropping(!)</a:t>
            </a:r>
            <a:endParaRPr sz="3600"/>
          </a:p>
        </p:txBody>
      </p:sp>
      <p:pic>
        <p:nvPicPr>
          <p:cNvPr id="443" name="Google Shape;44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8650" y="3704075"/>
            <a:ext cx="889950" cy="8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7990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1"/>
          <p:cNvSpPr txBox="1"/>
          <p:nvPr/>
        </p:nvSpPr>
        <p:spPr>
          <a:xfrm>
            <a:off x="4206600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52" name="Google Shape;452;p41"/>
          <p:cNvSpPr txBox="1"/>
          <p:nvPr/>
        </p:nvSpPr>
        <p:spPr>
          <a:xfrm>
            <a:off x="654925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53" name="Google Shape;453;p41"/>
          <p:cNvSpPr txBox="1"/>
          <p:nvPr/>
        </p:nvSpPr>
        <p:spPr>
          <a:xfrm>
            <a:off x="7779713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454" name="Google Shape;45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17048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1"/>
          <p:cNvSpPr txBox="1"/>
          <p:nvPr/>
        </p:nvSpPr>
        <p:spPr>
          <a:xfrm>
            <a:off x="279200" y="-85900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IF</a:t>
            </a:r>
            <a:endParaRPr sz="4800"/>
          </a:p>
        </p:txBody>
      </p:sp>
      <p:sp>
        <p:nvSpPr>
          <p:cNvPr id="458" name="Google Shape;458;p41"/>
          <p:cNvSpPr txBox="1"/>
          <p:nvPr/>
        </p:nvSpPr>
        <p:spPr>
          <a:xfrm>
            <a:off x="104000" y="756950"/>
            <a:ext cx="6230700" cy="186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1"/>
          <p:cNvSpPr txBox="1"/>
          <p:nvPr/>
        </p:nvSpPr>
        <p:spPr>
          <a:xfrm>
            <a:off x="0" y="3704075"/>
            <a:ext cx="9144000" cy="14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Then they are using a </a:t>
            </a:r>
            <a:r>
              <a:rPr lang="en-GB" sz="3600"/>
              <a:t>popular</a:t>
            </a:r>
            <a:r>
              <a:rPr lang="en-GB" sz="3600"/>
              <a:t> ROA validator setup with defaults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Even better in RIPE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165" y="1152475"/>
            <a:ext cx="6073310" cy="39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7990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2"/>
          <p:cNvSpPr txBox="1"/>
          <p:nvPr/>
        </p:nvSpPr>
        <p:spPr>
          <a:xfrm>
            <a:off x="4206600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68" name="Google Shape;468;p42"/>
          <p:cNvSpPr txBox="1"/>
          <p:nvPr/>
        </p:nvSpPr>
        <p:spPr>
          <a:xfrm>
            <a:off x="654925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469" name="Google Shape;469;p42"/>
          <p:cNvSpPr txBox="1"/>
          <p:nvPr/>
        </p:nvSpPr>
        <p:spPr>
          <a:xfrm>
            <a:off x="7779713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470" name="Google Shape;47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17048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2"/>
          <p:cNvSpPr txBox="1"/>
          <p:nvPr/>
        </p:nvSpPr>
        <p:spPr>
          <a:xfrm>
            <a:off x="279200" y="-85900"/>
            <a:ext cx="35739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IF</a:t>
            </a:r>
            <a:endParaRPr sz="4800"/>
          </a:p>
        </p:txBody>
      </p:sp>
      <p:sp>
        <p:nvSpPr>
          <p:cNvPr id="474" name="Google Shape;474;p42"/>
          <p:cNvSpPr txBox="1"/>
          <p:nvPr/>
        </p:nvSpPr>
        <p:spPr>
          <a:xfrm>
            <a:off x="104000" y="756950"/>
            <a:ext cx="8929800" cy="186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2"/>
          <p:cNvSpPr txBox="1"/>
          <p:nvPr/>
        </p:nvSpPr>
        <p:spPr>
          <a:xfrm>
            <a:off x="0" y="3704075"/>
            <a:ext cx="9144000" cy="14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Then they are not validating anything</a:t>
            </a:r>
            <a:endParaRPr sz="3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3"/>
          <p:cNvSpPr txBox="1"/>
          <p:nvPr>
            <p:ph type="title"/>
          </p:nvPr>
        </p:nvSpPr>
        <p:spPr>
          <a:xfrm>
            <a:off x="0" y="1106125"/>
            <a:ext cx="9144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Wait, what?!</a:t>
            </a:r>
            <a:endParaRPr/>
          </a:p>
        </p:txBody>
      </p:sp>
      <p:sp>
        <p:nvSpPr>
          <p:cNvPr id="481" name="Google Shape;481;p4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/>
              <a:t>Not all ROA's are equal?</a:t>
            </a:r>
            <a:endParaRPr sz="4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675" y="0"/>
            <a:ext cx="71186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92" name="Google Shape;49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675" y="0"/>
            <a:ext cx="71186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CCCCCC"/>
                </a:highlight>
              </a:rPr>
              <a:t>Sad.</a:t>
            </a:r>
            <a:endParaRPr>
              <a:highlight>
                <a:srgbClr val="CCCCCC"/>
              </a:highligh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7990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6"/>
          <p:cNvSpPr txBox="1"/>
          <p:nvPr/>
        </p:nvSpPr>
        <p:spPr>
          <a:xfrm>
            <a:off x="4206600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02" name="Google Shape;502;p46"/>
          <p:cNvSpPr txBox="1"/>
          <p:nvPr/>
        </p:nvSpPr>
        <p:spPr>
          <a:xfrm>
            <a:off x="654925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03" name="Google Shape;503;p46"/>
          <p:cNvSpPr txBox="1"/>
          <p:nvPr/>
        </p:nvSpPr>
        <p:spPr>
          <a:xfrm>
            <a:off x="7779713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504" name="Google Shape;50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17048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6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Total counts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7990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7"/>
          <p:cNvSpPr txBox="1"/>
          <p:nvPr/>
        </p:nvSpPr>
        <p:spPr>
          <a:xfrm>
            <a:off x="4206600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16" name="Google Shape;516;p47"/>
          <p:cNvSpPr txBox="1"/>
          <p:nvPr/>
        </p:nvSpPr>
        <p:spPr>
          <a:xfrm>
            <a:off x="654925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17" name="Google Shape;517;p47"/>
          <p:cNvSpPr txBox="1"/>
          <p:nvPr/>
        </p:nvSpPr>
        <p:spPr>
          <a:xfrm>
            <a:off x="7779713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518" name="Google Shape;51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17048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47"/>
          <p:cNvSpPr txBox="1"/>
          <p:nvPr/>
        </p:nvSpPr>
        <p:spPr>
          <a:xfrm>
            <a:off x="529075" y="2616575"/>
            <a:ext cx="8661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130 Mil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7990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8"/>
          <p:cNvSpPr txBox="1"/>
          <p:nvPr/>
        </p:nvSpPr>
        <p:spPr>
          <a:xfrm>
            <a:off x="4206600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30" name="Google Shape;530;p48"/>
          <p:cNvSpPr txBox="1"/>
          <p:nvPr/>
        </p:nvSpPr>
        <p:spPr>
          <a:xfrm>
            <a:off x="654925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31" name="Google Shape;531;p48"/>
          <p:cNvSpPr txBox="1"/>
          <p:nvPr/>
        </p:nvSpPr>
        <p:spPr>
          <a:xfrm>
            <a:off x="7779713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532" name="Google Shape;53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17048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48"/>
          <p:cNvSpPr txBox="1"/>
          <p:nvPr/>
        </p:nvSpPr>
        <p:spPr>
          <a:xfrm>
            <a:off x="529075" y="2616575"/>
            <a:ext cx="8661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130 Mil</a:t>
            </a:r>
            <a:endParaRPr/>
          </a:p>
        </p:txBody>
      </p:sp>
      <p:sp>
        <p:nvSpPr>
          <p:cNvPr id="536" name="Google Shape;536;p48"/>
          <p:cNvSpPr txBox="1"/>
          <p:nvPr/>
        </p:nvSpPr>
        <p:spPr>
          <a:xfrm>
            <a:off x="7653877" y="2616575"/>
            <a:ext cx="10050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128.2</a:t>
            </a:r>
            <a:r>
              <a:rPr lang="en-GB"/>
              <a:t> Mil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7990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8238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49"/>
          <p:cNvSpPr txBox="1"/>
          <p:nvPr/>
        </p:nvSpPr>
        <p:spPr>
          <a:xfrm>
            <a:off x="4206600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45" name="Google Shape;545;p49"/>
          <p:cNvSpPr txBox="1"/>
          <p:nvPr/>
        </p:nvSpPr>
        <p:spPr>
          <a:xfrm>
            <a:off x="654925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46" name="Google Shape;546;p49"/>
          <p:cNvSpPr txBox="1"/>
          <p:nvPr/>
        </p:nvSpPr>
        <p:spPr>
          <a:xfrm>
            <a:off x="7779713" y="1799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547" name="Google Shape;54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1704830"/>
            <a:ext cx="614400" cy="4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17048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9"/>
          <p:cNvSpPr txBox="1"/>
          <p:nvPr/>
        </p:nvSpPr>
        <p:spPr>
          <a:xfrm>
            <a:off x="529075" y="2616575"/>
            <a:ext cx="8661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130 Mil</a:t>
            </a:r>
            <a:endParaRPr/>
          </a:p>
        </p:txBody>
      </p:sp>
      <p:sp>
        <p:nvSpPr>
          <p:cNvPr id="551" name="Google Shape;551;p49"/>
          <p:cNvSpPr txBox="1"/>
          <p:nvPr/>
        </p:nvSpPr>
        <p:spPr>
          <a:xfrm>
            <a:off x="7653884" y="2616575"/>
            <a:ext cx="14901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128.2 Mil</a:t>
            </a:r>
            <a:endParaRPr/>
          </a:p>
        </p:txBody>
      </p:sp>
      <p:sp>
        <p:nvSpPr>
          <p:cNvPr id="552" name="Google Shape;552;p49"/>
          <p:cNvSpPr txBox="1"/>
          <p:nvPr/>
        </p:nvSpPr>
        <p:spPr>
          <a:xfrm>
            <a:off x="4072475" y="2616575"/>
            <a:ext cx="10617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128.3</a:t>
            </a:r>
            <a:r>
              <a:rPr lang="en-GB"/>
              <a:t> Mil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61825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37000"/>
            <a:ext cx="1673975" cy="15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9925" y="61825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50"/>
          <p:cNvSpPr txBox="1"/>
          <p:nvPr/>
        </p:nvSpPr>
        <p:spPr>
          <a:xfrm>
            <a:off x="4206600" y="1037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61" name="Google Shape;561;p50"/>
          <p:cNvSpPr txBox="1"/>
          <p:nvPr/>
        </p:nvSpPr>
        <p:spPr>
          <a:xfrm>
            <a:off x="654925" y="1037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ARIN</a:t>
            </a:r>
            <a:endParaRPr/>
          </a:p>
        </p:txBody>
      </p:sp>
      <p:sp>
        <p:nvSpPr>
          <p:cNvPr id="562" name="Google Shape;562;p50"/>
          <p:cNvSpPr txBox="1"/>
          <p:nvPr/>
        </p:nvSpPr>
        <p:spPr>
          <a:xfrm>
            <a:off x="7779713" y="1037300"/>
            <a:ext cx="6144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RIPE</a:t>
            </a:r>
            <a:endParaRPr/>
          </a:p>
        </p:txBody>
      </p:sp>
      <p:pic>
        <p:nvPicPr>
          <p:cNvPr id="563" name="Google Shape;56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942830"/>
            <a:ext cx="614400" cy="481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9925" y="942830"/>
            <a:ext cx="614400" cy="481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625" y="942846"/>
            <a:ext cx="614400" cy="481857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50"/>
          <p:cNvSpPr txBox="1"/>
          <p:nvPr/>
        </p:nvSpPr>
        <p:spPr>
          <a:xfrm>
            <a:off x="529075" y="1854575"/>
            <a:ext cx="8661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130 Mil</a:t>
            </a:r>
            <a:endParaRPr/>
          </a:p>
        </p:txBody>
      </p:sp>
      <p:sp>
        <p:nvSpPr>
          <p:cNvPr id="567" name="Google Shape;567;p50"/>
          <p:cNvSpPr txBox="1"/>
          <p:nvPr/>
        </p:nvSpPr>
        <p:spPr>
          <a:xfrm>
            <a:off x="7653884" y="1854575"/>
            <a:ext cx="14901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128.2 Mil</a:t>
            </a:r>
            <a:endParaRPr/>
          </a:p>
        </p:txBody>
      </p:sp>
      <p:sp>
        <p:nvSpPr>
          <p:cNvPr id="568" name="Google Shape;568;p50"/>
          <p:cNvSpPr txBox="1"/>
          <p:nvPr/>
        </p:nvSpPr>
        <p:spPr>
          <a:xfrm>
            <a:off x="4072475" y="1854575"/>
            <a:ext cx="10617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128.3 Mil</a:t>
            </a:r>
            <a:endParaRPr/>
          </a:p>
        </p:txBody>
      </p:sp>
      <p:pic>
        <p:nvPicPr>
          <p:cNvPr id="569" name="Google Shape;56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87" y="2399200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50"/>
          <p:cNvSpPr txBox="1"/>
          <p:nvPr/>
        </p:nvSpPr>
        <p:spPr>
          <a:xfrm>
            <a:off x="625200" y="3399500"/>
            <a:ext cx="106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APNIC</a:t>
            </a:r>
            <a:endParaRPr/>
          </a:p>
        </p:txBody>
      </p:sp>
      <p:pic>
        <p:nvPicPr>
          <p:cNvPr id="571" name="Google Shape;57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875" y="3305030"/>
            <a:ext cx="614400" cy="481882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50"/>
          <p:cNvSpPr txBox="1"/>
          <p:nvPr/>
        </p:nvSpPr>
        <p:spPr>
          <a:xfrm>
            <a:off x="491075" y="4216775"/>
            <a:ext cx="10617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127.9 Mil</a:t>
            </a:r>
            <a:endParaRPr b="1"/>
          </a:p>
        </p:txBody>
      </p:sp>
      <p:pic>
        <p:nvPicPr>
          <p:cNvPr id="573" name="Google Shape;57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487" y="2399200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0"/>
          <p:cNvSpPr txBox="1"/>
          <p:nvPr/>
        </p:nvSpPr>
        <p:spPr>
          <a:xfrm>
            <a:off x="4206600" y="3399500"/>
            <a:ext cx="106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JPNIC</a:t>
            </a:r>
            <a:endParaRPr/>
          </a:p>
        </p:txBody>
      </p:sp>
      <p:pic>
        <p:nvPicPr>
          <p:cNvPr id="575" name="Google Shape;57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75" y="3305030"/>
            <a:ext cx="614400" cy="481882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50"/>
          <p:cNvSpPr txBox="1"/>
          <p:nvPr/>
        </p:nvSpPr>
        <p:spPr>
          <a:xfrm>
            <a:off x="4072475" y="4216775"/>
            <a:ext cx="10617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128.1 Mil</a:t>
            </a:r>
            <a:endParaRPr/>
          </a:p>
        </p:txBody>
      </p:sp>
      <p:pic>
        <p:nvPicPr>
          <p:cNvPr id="577" name="Google Shape;57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887" y="2399200"/>
            <a:ext cx="1673975" cy="154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50"/>
          <p:cNvSpPr txBox="1"/>
          <p:nvPr/>
        </p:nvSpPr>
        <p:spPr>
          <a:xfrm>
            <a:off x="7788000" y="3399500"/>
            <a:ext cx="10617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AFRINIC</a:t>
            </a:r>
            <a:endParaRPr/>
          </a:p>
        </p:txBody>
      </p:sp>
      <p:pic>
        <p:nvPicPr>
          <p:cNvPr id="579" name="Google Shape;57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2675" y="3305030"/>
            <a:ext cx="614400" cy="481882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50"/>
          <p:cNvSpPr txBox="1"/>
          <p:nvPr/>
        </p:nvSpPr>
        <p:spPr>
          <a:xfrm>
            <a:off x="7653875" y="4216775"/>
            <a:ext cx="10617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128.1 Mil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87" name="Google Shape;58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711" y="0"/>
            <a:ext cx="701057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25" y="1465359"/>
            <a:ext cx="2197600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4150" y="4821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2563" y="2748575"/>
            <a:ext cx="2684299" cy="1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09295">
            <a:off x="2893225" y="1339375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4193">
            <a:off x="2971850" y="2960631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00988" y="3081337"/>
            <a:ext cx="867454" cy="7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52"/>
          <p:cNvPicPr preferRelativeResize="0"/>
          <p:nvPr/>
        </p:nvPicPr>
        <p:blipFill rotWithShape="1">
          <a:blip r:embed="rId3">
            <a:alphaModFix/>
          </a:blip>
          <a:srcRect b="0" l="0" r="1623" t="0"/>
          <a:stretch/>
        </p:blipFill>
        <p:spPr>
          <a:xfrm>
            <a:off x="2236850" y="-6450"/>
            <a:ext cx="69157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52"/>
          <p:cNvSpPr txBox="1"/>
          <p:nvPr/>
        </p:nvSpPr>
        <p:spPr>
          <a:xfrm>
            <a:off x="0" y="-6450"/>
            <a:ext cx="921600" cy="51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AS57598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AS15426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AS34968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AS35470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AS34762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AS28878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AS39647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AS8455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AS21155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AS197902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AS24679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AS20559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AS8608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AS200831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AS30870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AS29028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AS24586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AS34756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AS8312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AS202955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AS201975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AS41480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AS201290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AS39637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AS8587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AS50554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AS61349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AS58075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AS59980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AS24730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AS60820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AS202916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/>
              <a:t>AS28747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94" name="Google Shape;594;p52"/>
          <p:cNvSpPr txBox="1"/>
          <p:nvPr/>
        </p:nvSpPr>
        <p:spPr>
          <a:xfrm>
            <a:off x="1044175" y="125"/>
            <a:ext cx="10701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AS34215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AS42812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AS48729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AS199456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AS60950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AS202016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AS61429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AS35027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AS21073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AS41153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AS49627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AS61147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AS42585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AS15703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AS15879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AS35260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AS62353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AS202947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AS34141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AS41960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AS20495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AS52144</a:t>
            </a:r>
            <a:endParaRPr sz="1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</a:rPr>
              <a:t>AS42755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3"/>
          <p:cNvSpPr txBox="1"/>
          <p:nvPr/>
        </p:nvSpPr>
        <p:spPr>
          <a:xfrm>
            <a:off x="0" y="38675"/>
            <a:ext cx="4892100" cy="51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57598   | MD | ripencc  | SHA-AS, MD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15426   | NL | ripencc  | XENOSITE Amsterdam,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34968   | NL | ripencc  | IUNXI,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35470   | NL | ripencc  | XL-AS,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34762   | BE | ripencc  | COMBELL-AS, BE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28878   | NL | ripencc  | SIGNET-AS,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39647   | NL | ripencc  | REDHOSTING-AS,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8455    | NL | ripencc  | ATOM86-AS ATOM86,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21155   | NL | ripencc  | ASN-PROSERVE Amsterdam,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197902  | NL | ripencc  | HOSTNET,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24679   | DE | ripencc  | SSERV-AS, DE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20559   | NL | ripencc  | FUNDAMENTS-AS,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8608    | NL | ripencc  | QINIP Esprit Telecom B.V.,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200831  | NL | ripencc  | MIHOSNET,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30870   | NL | ripencc  | TRANS-IX-AS Trans-iX,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29028   | NL | ripencc  | COMPUKOS-AS,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24586   | NL | ripencc  | NL-INTERMAX B.V.,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34756   | NL | ripencc  | ASN-GVRH,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8312    | NL | ripencc  | ZYLON-AS,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202955  | NL | ripencc  | IAHOSTER,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201975  | NL | ripencc  | UNISCAPEB IT-Services &amp; Hosting,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41480   | NL | ripencc  | SYSTEMEC-AS,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201290  | NL | ripencc  | BLACKGATE,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39637   | NL | ripencc  | NETLOGICS-AS,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8587    | NL | ripencc  | INFRACOM-AS,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50554   | NL | ripencc  | NCBV-BACKBONE,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61349   | NL | ripencc  | MAXITEL,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58075   | NL | ripencc  | X2COM,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59980   | NL | ripencc  | MIJNDOMEIN,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0" name="Google Shape;600;p53"/>
          <p:cNvSpPr txBox="1"/>
          <p:nvPr/>
        </p:nvSpPr>
        <p:spPr>
          <a:xfrm>
            <a:off x="4892125" y="-87525"/>
            <a:ext cx="4251900" cy="45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24730   | NL | ripencc  | ASN-NETHOLDING,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60820   | NL | ripencc  | WIFI4ALL-AS,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202916  | NL | ripencc  | IPS,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28747   | BE | ripencc  | EASYHOST-COLO-AS, BE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34215   | NL | ripencc  | ATINET,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42812   | NL | ripencc  | DT-IT,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48729   | NL | ripencc  | O4S-AS,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199456  | GB | ripencc  | VLDTECH-ASN, GB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60950   | NL | ripencc  | CLOUDNL-AS,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202016  | NL | ripencc  | DOMINOICT,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61429   | NL | ripencc  | AS-CASTOR,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35027   | NL | ripencc  | ASN-SEVENP,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21073   | NL | ripencc  | ZORANET-AS Amsterdam,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41153   | NL | ripencc  | GNTEL-AS,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49627   | NL | ripencc  | SPEAKUP,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61147   | NL | ripencc  | CALLHOSTED-AS Callhosted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42585   | NL | ripencc  | NETWORKING4ALL,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15703   | NL | ripencc  | TRUESERVER-AS TrueServer BV,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15879   | NL | ripencc  | KPN-INTERNEDSERVICES,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35260   | NL | ripencc  | IU-NET,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62353   | NL | ripencc  | ASN-DATAPLACE,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202947  | NL | ripencc  | Multi ICT B.V., Almere,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34141   | NL | ripencc  | IN2IP-AS,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41960   | NL | ripencc  | NEXTPERTISE Nextpertise,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20495   | NL | ripencc  | WEDARE wd6.NET B.V,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52144   | NL | ripencc  | NOTUBIZ,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42755   | NL | ripencc  | DATAFIBER, NL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4"/>
          <p:cNvSpPr txBox="1"/>
          <p:nvPr/>
        </p:nvSpPr>
        <p:spPr>
          <a:xfrm>
            <a:off x="0" y="38675"/>
            <a:ext cx="4892100" cy="51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57598   | MD | ripencc  | SHA-AS, MD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15426   | NL | ripencc  | XENOSITE Amsterdam,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34968   | NL | ripencc  | IUNXI,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35470   | NL | ripencc  | XL-AS,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34762   | BE | ripencc  | COMBELL-AS, BE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28878   | NL | ripencc  | SIGNET-AS,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39647   | NL | ripencc  | REDHOSTING-AS,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8455    | NL | ripencc  | ATOM86-AS ATOM86,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21155   | NL | ripencc  | ASN-PROSERVE Amsterdam,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197902  | NL | ripencc  | HOSTNET,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24679   | DE | ripencc  | SSERV-AS, DE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20559   | NL | ripencc  | FUNDAMENTS-AS,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8608    | NL | ripencc  | QINIP Esprit Telecom B.V.,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200831  | NL | ripencc  | MIHOSNET,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30870   | NL | ripencc  | TRANS-IX-AS Trans-iX,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29028   | NL | ripencc  | COMPUKOS-AS,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24586   | NL | ripencc  | NL-INTERMAX B.V.,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34756   | NL | ripencc  | ASN-GVRH,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8312    | NL | ripencc  | ZYLON-AS,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202955  | NL | ripencc  | IAHOSTER,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201975  | NL | ripencc  | UNISCAPEB IT-Services &amp; Hosting,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41480   | NL | ripencc  | SYSTEMEC-AS,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201290  | NL | ripencc  | BLACKGATE,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39637   | NL | ripencc  | NETLOGICS-AS,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8587    | NL | ripencc  | INFRACOM-AS,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50554   | NL | ripencc  | NCBV-BACKBONE,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61349   | NL | ripencc  | MAXITEL,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58075   | NL | ripencc  | X2COM,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59980   | NL | ripencc  | MIJNDOMEIN,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6" name="Google Shape;606;p54"/>
          <p:cNvSpPr txBox="1"/>
          <p:nvPr/>
        </p:nvSpPr>
        <p:spPr>
          <a:xfrm>
            <a:off x="4892125" y="-87525"/>
            <a:ext cx="4251900" cy="45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24730   | NL | ripencc  | ASN-NETHOLDING,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60820   | NL | ripencc  | WIFI4ALL-AS,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202916  | NL | ripencc  | IPS,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28747   | BE | ripencc  | EASYHOST-COLO-AS, BE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34215   | NL | ripencc  | ATINET,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42812   | NL | ripencc  | DT-IT,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48729   | NL | ripencc  | O4S-AS,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199456  | GB | ripencc  | VLDTECH-ASN, GB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60950   | NL | ripencc  | CLOUDNL-AS,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202016  | NL | ripencc  | DOMINOICT,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61429   | NL | ripencc  | AS-CASTOR,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35027   | NL | ripencc  | ASN-SEVENP,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21073   | NL | ripencc  | ZORANET-AS Amsterdam,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41153   | NL | ripencc  | GNTEL-AS,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49627   | NL | ripencc  | SPEAKUP,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61147   | NL | ripencc  | CALLHOSTED-AS Callhosted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42585   | NL | ripencc  | NETWORKING4ALL,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15703   | NL | ripencc  | TRUESERVER-AS TrueServer BV,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15879   | NL | ripencc  | KPN-INTERNEDSERVICES,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35260   | NL | ripencc  | IU-NET,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62353   | NL | ripencc  | ASN-DATAPLACE,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202947  | NL | ripencc  | Multi ICT B.V., Almere,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34141   | NL | ripencc  | IN2IP-AS,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41960   | NL | ripencc  | NEXTPERTISE Nextpertise,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20495   | NL | ripencc  | WEDARE wd6.NET B.V,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52144   | NL | ripencc  | NOTUBIZ,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42755   | NL | ripencc  | DATAFIBER, NL</a:t>
            </a:r>
            <a:endParaRPr/>
          </a:p>
        </p:txBody>
      </p:sp>
      <p:pic>
        <p:nvPicPr>
          <p:cNvPr id="607" name="Google Shape;60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569" y="4282575"/>
            <a:ext cx="713750" cy="5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54"/>
          <p:cNvSpPr txBox="1"/>
          <p:nvPr/>
        </p:nvSpPr>
        <p:spPr>
          <a:xfrm>
            <a:off x="3615325" y="4349575"/>
            <a:ext cx="5937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91%</a:t>
            </a:r>
            <a:endParaRPr b="1"/>
          </a:p>
        </p:txBody>
      </p:sp>
      <p:pic>
        <p:nvPicPr>
          <p:cNvPr id="609" name="Google Shape;609;p54"/>
          <p:cNvPicPr preferRelativeResize="0"/>
          <p:nvPr/>
        </p:nvPicPr>
        <p:blipFill rotWithShape="1">
          <a:blip r:embed="rId4">
            <a:alphaModFix/>
          </a:blip>
          <a:srcRect b="22168" l="0" r="0" t="25398"/>
          <a:stretch/>
        </p:blipFill>
        <p:spPr>
          <a:xfrm>
            <a:off x="4176825" y="4349575"/>
            <a:ext cx="880225" cy="46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54"/>
          <p:cNvSpPr txBox="1"/>
          <p:nvPr/>
        </p:nvSpPr>
        <p:spPr>
          <a:xfrm>
            <a:off x="5057050" y="4363738"/>
            <a:ext cx="5937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3</a:t>
            </a:r>
            <a:r>
              <a:rPr b="1" lang="en-GB"/>
              <a:t>%</a:t>
            </a:r>
            <a:endParaRPr b="1"/>
          </a:p>
        </p:txBody>
      </p:sp>
      <p:pic>
        <p:nvPicPr>
          <p:cNvPr id="611" name="Google Shape;611;p54"/>
          <p:cNvPicPr preferRelativeResize="0"/>
          <p:nvPr/>
        </p:nvPicPr>
        <p:blipFill rotWithShape="1">
          <a:blip r:embed="rId5">
            <a:alphaModFix/>
          </a:blip>
          <a:srcRect b="14439" l="0" r="0" t="12262"/>
          <a:stretch/>
        </p:blipFill>
        <p:spPr>
          <a:xfrm>
            <a:off x="8100050" y="4546838"/>
            <a:ext cx="906769" cy="4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1294" y="4561007"/>
            <a:ext cx="872176" cy="4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8476" y="4561010"/>
            <a:ext cx="872175" cy="433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5"/>
          <p:cNvSpPr txBox="1"/>
          <p:nvPr/>
        </p:nvSpPr>
        <p:spPr>
          <a:xfrm>
            <a:off x="0" y="38675"/>
            <a:ext cx="4892100" cy="51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57598   | MD | ripencc  | SHA-AS, MD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15426   | NL | ripencc  | XENOSITE Amsterdam,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34968   | NL | ripencc  | IUNXI,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35470   | NL | ripencc  | XL-AS,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34762   | BE | ripencc  | COMBELL-AS, BE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28878   | NL | ripencc  | SIGNET-AS,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39647   | NL | ripencc  | REDHOSTING-AS,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8455    | NL | ripencc  | ATOM86-AS ATOM86,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21155   | NL | ripencc  | ASN-PROSERVE Amsterdam,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197902  | NL | ripencc  | HOSTNET,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24679   | DE | ripencc  | SSERV-AS, DE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20559   | NL | ripencc  | FUNDAMENTS-AS,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8608    | NL | ripencc  | QINIP Esprit Telecom B.V.,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200831  | NL | ripencc  | MIHOSNET,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30870   | NL | ripencc  | TRANS-IX-AS Trans-iX,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29028   | NL | ripencc  | COMPUKOS-AS,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24586   | NL | ripencc  | NL-INTERMAX B.V.,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34756   | NL | ripencc  | ASN-GVRH,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8312    | NL | ripencc  | ZYLON-AS,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202955  | NL | ripencc  | IAHOSTER,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201975  | NL | ripencc  | UNISCAPEB IT-Services &amp; Hosting,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41480   | NL | ripencc  | SYSTEMEC-AS,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201290  | NL | ripencc  | BLACKGATE,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39637   | NL | ripencc  | NETLOGICS-AS,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8587    | NL | ripencc  | INFRACOM-AS,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50554   | NL | ripencc  | NCBV-BACKBONE,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61349   | NL | ripencc  | MAXITEL,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58075   | NL | ripencc  | X2COM,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nsolas"/>
                <a:ea typeface="Consolas"/>
                <a:cs typeface="Consolas"/>
                <a:sym typeface="Consolas"/>
              </a:rPr>
              <a:t>59980   | NL | ripencc  | MIJNDOMEIN, NL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9" name="Google Shape;619;p55"/>
          <p:cNvSpPr txBox="1"/>
          <p:nvPr/>
        </p:nvSpPr>
        <p:spPr>
          <a:xfrm>
            <a:off x="4892125" y="-87525"/>
            <a:ext cx="4251900" cy="458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24730   | NL | ripencc  | ASN-NETHOLDING,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60820   | NL | ripencc  | WIFI4ALL-AS,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202916  | NL | ripencc  | IPS,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28747   | BE | ripencc  | EASYHOST-COLO-AS, BE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34215   | NL | ripencc  | ATINET,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42812   | NL | ripencc  | DT-IT,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48729   | NL | ripencc  | O4S-AS,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199456  | GB | ripencc  | VLDTECH-ASN, GB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60950   | NL | ripencc  | CLOUDNL-AS,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202016  | NL | ripencc  | DOMINOICT,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61429   | NL | ripencc  | AS-CASTOR,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35027   | NL | ripencc  | ASN-SEVENP,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21073   | NL | ripencc  | ZORANET-AS Amsterdam,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41153   | NL | ripencc  | GNTEL-AS,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49627   | NL | ripencc  | SPEAKUP,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61147   | NL | ripencc  | CALLHOSTED-AS Callhosted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42585   | NL | ripencc  | NETWORKING4ALL,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15703   | NL | ripencc  | TRUESERVER-AS TrueServer BV,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15879   | NL | ripencc  | KPN-INTERNEDSERVICES,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35260   | NL | ripencc  | IU-NET,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62353   | NL | ripencc  | ASN-DATAPLACE,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202947  | NL | ripencc  | Multi ICT B.V., Almere,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34141   | NL | ripencc  | IN2IP-AS,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41960   | NL | ripencc  | NEXTPERTISE Nextpertise,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20495   | NL | ripencc  | WEDARE wd6.NET B.V,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52144   | NL | ripencc  | NOTUBIZ, NL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42755   | NL | ripencc  | DATAFIBER, NL</a:t>
            </a:r>
            <a:endParaRPr/>
          </a:p>
        </p:txBody>
      </p:sp>
      <p:pic>
        <p:nvPicPr>
          <p:cNvPr id="620" name="Google Shape;62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569" y="4282575"/>
            <a:ext cx="713750" cy="5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55"/>
          <p:cNvSpPr txBox="1"/>
          <p:nvPr/>
        </p:nvSpPr>
        <p:spPr>
          <a:xfrm>
            <a:off x="3615325" y="4349575"/>
            <a:ext cx="5937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91%</a:t>
            </a:r>
            <a:endParaRPr b="1"/>
          </a:p>
        </p:txBody>
      </p:sp>
      <p:pic>
        <p:nvPicPr>
          <p:cNvPr id="622" name="Google Shape;622;p55"/>
          <p:cNvPicPr preferRelativeResize="0"/>
          <p:nvPr/>
        </p:nvPicPr>
        <p:blipFill rotWithShape="1">
          <a:blip r:embed="rId4">
            <a:alphaModFix/>
          </a:blip>
          <a:srcRect b="22168" l="0" r="0" t="25398"/>
          <a:stretch/>
        </p:blipFill>
        <p:spPr>
          <a:xfrm>
            <a:off x="4176825" y="4349575"/>
            <a:ext cx="880225" cy="46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55"/>
          <p:cNvSpPr txBox="1"/>
          <p:nvPr/>
        </p:nvSpPr>
        <p:spPr>
          <a:xfrm>
            <a:off x="5057050" y="4363738"/>
            <a:ext cx="5937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3%</a:t>
            </a:r>
            <a:endParaRPr b="1"/>
          </a:p>
        </p:txBody>
      </p:sp>
      <p:pic>
        <p:nvPicPr>
          <p:cNvPr id="624" name="Google Shape;624;p55"/>
          <p:cNvPicPr preferRelativeResize="0"/>
          <p:nvPr/>
        </p:nvPicPr>
        <p:blipFill rotWithShape="1">
          <a:blip r:embed="rId5">
            <a:alphaModFix/>
          </a:blip>
          <a:srcRect b="14439" l="0" r="0" t="12262"/>
          <a:stretch/>
        </p:blipFill>
        <p:spPr>
          <a:xfrm>
            <a:off x="8100050" y="4546838"/>
            <a:ext cx="906769" cy="4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1294" y="4561007"/>
            <a:ext cx="872176" cy="4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8476" y="4561010"/>
            <a:ext cx="872175" cy="43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55"/>
          <p:cNvPicPr preferRelativeResize="0"/>
          <p:nvPr/>
        </p:nvPicPr>
        <p:blipFill>
          <a:blip r:embed="rId8">
            <a:alphaModFix amt="7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55"/>
          <p:cNvSpPr txBox="1"/>
          <p:nvPr/>
        </p:nvSpPr>
        <p:spPr>
          <a:xfrm>
            <a:off x="0" y="1658480"/>
            <a:ext cx="9144000" cy="21444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/>
              <a:t>This amounts to a /15 protected</a:t>
            </a:r>
            <a:endParaRPr b="1" sz="6000"/>
          </a:p>
        </p:txBody>
      </p:sp>
      <p:sp>
        <p:nvSpPr>
          <p:cNvPr id="629" name="Google Shape;629;p5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6" name="Google Shape;63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649" y="0"/>
            <a:ext cx="69727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7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wait</a:t>
            </a:r>
            <a:endParaRPr/>
          </a:p>
        </p:txBody>
      </p:sp>
      <p:sp>
        <p:nvSpPr>
          <p:cNvPr id="642" name="Google Shape;642;p5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/>
              <a:t>What about those who take default routes?</a:t>
            </a:r>
            <a:endParaRPr sz="4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8"/>
          <p:cNvSpPr txBox="1"/>
          <p:nvPr/>
        </p:nvSpPr>
        <p:spPr>
          <a:xfrm>
            <a:off x="0" y="0"/>
            <a:ext cx="59106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--- 139.138.224.4 ping statistics ---                                                           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100 packets transmitted, 100 received, 0% packet loss, time 19887ms                                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rtt min/avg/max/mdev = 243.039/243.758/251.173/1.088 ms, pipe 2                                   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58"/>
          <p:cNvSpPr txBox="1"/>
          <p:nvPr/>
        </p:nvSpPr>
        <p:spPr>
          <a:xfrm>
            <a:off x="3020700" y="3809275"/>
            <a:ext cx="6123300" cy="13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--- 139.138.224.4 ping statistics ---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100 packets transmitted, 100 received, 0% packet loss, time 19877ms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rtt min/avg/max/mdev = 245.384/246.097/248.497/0.608 ms, pipe 2</a:t>
            </a:r>
            <a:endParaRPr/>
          </a:p>
        </p:txBody>
      </p:sp>
      <p:sp>
        <p:nvSpPr>
          <p:cNvPr id="649" name="Google Shape;649;p58"/>
          <p:cNvSpPr/>
          <p:nvPr/>
        </p:nvSpPr>
        <p:spPr>
          <a:xfrm>
            <a:off x="2623325" y="676775"/>
            <a:ext cx="760500" cy="270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58"/>
          <p:cNvSpPr/>
          <p:nvPr/>
        </p:nvSpPr>
        <p:spPr>
          <a:xfrm>
            <a:off x="5650400" y="4548225"/>
            <a:ext cx="760500" cy="270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58"/>
          <p:cNvSpPr txBox="1"/>
          <p:nvPr/>
        </p:nvSpPr>
        <p:spPr>
          <a:xfrm>
            <a:off x="6039425" y="148250"/>
            <a:ext cx="37125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/>
              <a:t>Valid</a:t>
            </a:r>
            <a:endParaRPr b="1" sz="4800"/>
          </a:p>
        </p:txBody>
      </p:sp>
      <p:sp>
        <p:nvSpPr>
          <p:cNvPr id="652" name="Google Shape;652;p58"/>
          <p:cNvSpPr txBox="1"/>
          <p:nvPr/>
        </p:nvSpPr>
        <p:spPr>
          <a:xfrm>
            <a:off x="113725" y="4115025"/>
            <a:ext cx="37125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/>
              <a:t>Invalid</a:t>
            </a:r>
            <a:endParaRPr b="1" sz="4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9"/>
          <p:cNvSpPr txBox="1"/>
          <p:nvPr/>
        </p:nvSpPr>
        <p:spPr>
          <a:xfrm>
            <a:off x="0" y="0"/>
            <a:ext cx="59106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--- 139.138.224.4 ping statistics ---                                                           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100 packets transmitted, 100 received, 0% packet loss, time 19887ms                                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rtt min/avg/max/mdev = 243.039/243.758/251.173/1.088 ms, pipe 2                                   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59"/>
          <p:cNvSpPr txBox="1"/>
          <p:nvPr/>
        </p:nvSpPr>
        <p:spPr>
          <a:xfrm>
            <a:off x="3020700" y="3809275"/>
            <a:ext cx="6123300" cy="13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--- 139.138.224.4 ping statistics ---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100 packets transmitted, 100 received, 0% packet loss, time 19877ms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rtt min/avg/max/mdev = 245.384/246.097/248.497/0.608 ms, pipe 2</a:t>
            </a:r>
            <a:endParaRPr/>
          </a:p>
        </p:txBody>
      </p:sp>
      <p:sp>
        <p:nvSpPr>
          <p:cNvPr id="659" name="Google Shape;659;p59"/>
          <p:cNvSpPr txBox="1"/>
          <p:nvPr/>
        </p:nvSpPr>
        <p:spPr>
          <a:xfrm>
            <a:off x="1483700" y="2213200"/>
            <a:ext cx="6528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/>
              <a:t>Reliably a 3ms~ difference </a:t>
            </a:r>
            <a:endParaRPr b="1" sz="3600"/>
          </a:p>
        </p:txBody>
      </p:sp>
      <p:sp>
        <p:nvSpPr>
          <p:cNvPr id="660" name="Google Shape;660;p59"/>
          <p:cNvSpPr/>
          <p:nvPr/>
        </p:nvSpPr>
        <p:spPr>
          <a:xfrm>
            <a:off x="2623325" y="676775"/>
            <a:ext cx="760500" cy="270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59"/>
          <p:cNvSpPr/>
          <p:nvPr/>
        </p:nvSpPr>
        <p:spPr>
          <a:xfrm>
            <a:off x="5650400" y="4548225"/>
            <a:ext cx="760500" cy="270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59"/>
          <p:cNvSpPr txBox="1"/>
          <p:nvPr/>
        </p:nvSpPr>
        <p:spPr>
          <a:xfrm>
            <a:off x="6039425" y="148250"/>
            <a:ext cx="37125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/>
              <a:t>Valid</a:t>
            </a:r>
            <a:endParaRPr b="1" sz="4800"/>
          </a:p>
        </p:txBody>
      </p:sp>
      <p:sp>
        <p:nvSpPr>
          <p:cNvPr id="663" name="Google Shape;663;p59"/>
          <p:cNvSpPr txBox="1"/>
          <p:nvPr/>
        </p:nvSpPr>
        <p:spPr>
          <a:xfrm>
            <a:off x="113725" y="4115025"/>
            <a:ext cx="37125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/>
              <a:t>Invalid</a:t>
            </a:r>
            <a:endParaRPr b="1" sz="4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0" name="Google Shape;67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778" y="0"/>
            <a:ext cx="46684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wait</a:t>
            </a:r>
            <a:endParaRPr/>
          </a:p>
        </p:txBody>
      </p:sp>
      <p:sp>
        <p:nvSpPr>
          <p:cNvPr id="676" name="Google Shape;676;p6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/>
              <a:t>Maybe services do a better job?</a:t>
            </a:r>
            <a:endParaRPr sz="4800"/>
          </a:p>
        </p:txBody>
      </p:sp>
      <p:sp>
        <p:nvSpPr>
          <p:cNvPr id="677" name="Google Shape;677;p61"/>
          <p:cNvSpPr txBox="1"/>
          <p:nvPr/>
        </p:nvSpPr>
        <p:spPr>
          <a:xfrm>
            <a:off x="7392975" y="889450"/>
            <a:ext cx="13407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/>
              <a:t>x</a:t>
            </a:r>
            <a:r>
              <a:rPr b="1" lang="en-GB" sz="6000"/>
              <a:t> </a:t>
            </a:r>
            <a:r>
              <a:rPr b="1" lang="en-GB" sz="6000"/>
              <a:t>2 </a:t>
            </a:r>
            <a:endParaRPr b="1"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4775" y="1465359"/>
            <a:ext cx="2197600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150" y="4821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2162" y="2992600"/>
            <a:ext cx="2131815" cy="10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09295">
            <a:off x="1674025" y="1339375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4193">
            <a:off x="1676450" y="2960631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3615" y="3256875"/>
            <a:ext cx="688914" cy="56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21900" y="20002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773520">
            <a:off x="6305707" y="1569456"/>
            <a:ext cx="1530963" cy="382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-123837"/>
            <a:ext cx="7315200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-123837"/>
            <a:ext cx="7315200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4825" y="2268500"/>
            <a:ext cx="6092949" cy="28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4"/>
          <p:cNvSpPr txBox="1"/>
          <p:nvPr>
            <p:ph idx="1" type="body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ben@eshwil:~$ </a:t>
            </a:r>
            <a:r>
              <a:rPr b="1" lang="en-GB" sz="2000">
                <a:latin typeface="Consolas"/>
                <a:ea typeface="Consolas"/>
                <a:cs typeface="Consolas"/>
                <a:sym typeface="Consolas"/>
              </a:rPr>
              <a:t>dig ripe.playfeniks.com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ben@eshwil:~$ </a:t>
            </a:r>
            <a:r>
              <a:rPr b="1" lang="en-GB" sz="2000">
                <a:latin typeface="Consolas"/>
                <a:ea typeface="Consolas"/>
                <a:cs typeface="Consolas"/>
                <a:sym typeface="Consolas"/>
              </a:rPr>
              <a:t>dig arin.playfeniks.com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ben@eshwil:~$ </a:t>
            </a:r>
            <a:r>
              <a:rPr b="1" lang="en-GB" sz="2000">
                <a:latin typeface="Consolas"/>
                <a:ea typeface="Consolas"/>
                <a:cs typeface="Consolas"/>
                <a:sym typeface="Consolas"/>
              </a:rPr>
              <a:t>dig apnic.playfeniks.com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ben@eshwil:~$ </a:t>
            </a:r>
            <a:r>
              <a:rPr b="1" lang="en-GB" sz="2000">
                <a:latin typeface="Consolas"/>
                <a:ea typeface="Consolas"/>
                <a:cs typeface="Consolas"/>
                <a:sym typeface="Consolas"/>
              </a:rPr>
              <a:t>dig jpnic.playfeniks.com</a:t>
            </a:r>
            <a:endParaRPr b="1" sz="2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* These are likely not going to work that much longer after the talk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6000">
                <a:latin typeface="Consolas"/>
                <a:ea typeface="Consolas"/>
                <a:cs typeface="Consolas"/>
                <a:sym typeface="Consolas"/>
              </a:rPr>
              <a:t>Try it??</a:t>
            </a:r>
            <a:endParaRPr sz="6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4" name="Google Shape;694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Are you validating?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5"/>
          <p:cNvSpPr txBox="1"/>
          <p:nvPr/>
        </p:nvSpPr>
        <p:spPr>
          <a:xfrm>
            <a:off x="0" y="0"/>
            <a:ext cx="7973100" cy="47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[15:02:03] ben@metropolis:~$ dig @1.1.1.1 ripe.playfeniks.com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 &lt;&lt;&gt;&gt; DiG 9.10.3-P4-Ubuntu &lt;&lt;&gt;&gt; @1.1.1.1 ripe.playfeniks.com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 (1 server found)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global options: +cmd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Got answer: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-&gt;&gt;HEADER&lt;&lt;- opcode: QUERY, status: NOERROR, id: 25737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flags: qr rd ra; QUERY: 1, ANSWER: 1, AUTHORITY: 0, ADDITIONAL: 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OPT PSEUDOSECTION: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 EDNS: version: 0, flags:; udp: 1452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QUESTION SECTION: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;ripe.playfeniks.com.		IN	A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ANSWER SECTION: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ripe.playfeniks.com.	10193	IN	A	1.3.3.7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Query time: 1 msec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SERVER: 1.1.1.1#53(1.1.1.1)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WHEN: Thu Sep 06 15:02:11 BST 2018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MSG SIZE  rcvd: 64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700" name="Google Shape;70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750" y="2004545"/>
            <a:ext cx="3659225" cy="9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66"/>
          <p:cNvSpPr txBox="1"/>
          <p:nvPr/>
        </p:nvSpPr>
        <p:spPr>
          <a:xfrm>
            <a:off x="0" y="0"/>
            <a:ext cx="7973100" cy="47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[15:02:11] ben@metropolis:~$ dig @8.8.8.8 ripe.playfeniks.com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 &lt;&lt;&gt;&gt; DiG 9.10.3-P4-Ubuntu &lt;&lt;&gt;&gt; @8.8.8.8 ripe.playfeniks.com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 (1 server found)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global options: +cmd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Got answer: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-&gt;&gt;HEADER&lt;&lt;- opcode: QUERY, status: NOERROR, id: 30212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flags: qr rd ra; QUERY: 1, ANSWER: 1, AUTHORITY: 0, ADDITIONAL: 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OPT PSEUDOSECTION: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 EDNS: version: 0, flags:; udp: 512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QUESTION SECTION: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;ripe.playfeniks.com.		IN	A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ANSWER SECTION: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ripe.playfeniks.com.	20990	IN	A	1.3.3.7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Query time: 9 msec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SERVER: 8.8.8.8#53(8.8.8.8)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WHEN: Thu Sep 06 15:02:18 BST 2018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MSG SIZE  rcvd: 64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706" name="Google Shape;70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150" y="2121675"/>
            <a:ext cx="2911925" cy="9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7"/>
          <p:cNvSpPr txBox="1"/>
          <p:nvPr/>
        </p:nvSpPr>
        <p:spPr>
          <a:xfrm>
            <a:off x="0" y="0"/>
            <a:ext cx="7973100" cy="47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[15:02:18] ben@metropolis:~$ dig @9.9.9.9 ripe.playfeniks.com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 &lt;&lt;&gt;&gt; DiG 9.10.3-P4-Ubuntu &lt;&lt;&gt;&gt; @9.9.9.9 ripe.playfeniks.com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 (1 server found)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global options: +cmd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Got answer: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-&gt;&gt;HEADER&lt;&lt;- opcode: QUERY, status: NOERROR, id: 44713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flags: qr rd ra; QUERY: 1, ANSWER: 1, AUTHORITY: 0, ADDITIONAL: 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OPT PSEUDOSECTION: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 EDNS: version: 0, flags:; udp: 4096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QUESTION SECTION: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;ripe.playfeniks.com.		IN	A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ANSWER SECTION: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ripe.playfeniks.com.	43200	IN	A	1.3.3.7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Query time: 129 msec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SERVER: 9.9.9.9#53(9.9.9.9)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WHEN: Thu Sep 06 15:02:23 BST 2018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MSG SIZE  rcvd: 64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712" name="Google Shape;71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3813" y="2013263"/>
            <a:ext cx="22764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8"/>
          <p:cNvSpPr txBox="1"/>
          <p:nvPr/>
        </p:nvSpPr>
        <p:spPr>
          <a:xfrm>
            <a:off x="0" y="0"/>
            <a:ext cx="7973100" cy="47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[15:02:23] ben@metropolis:~$ dig @80.80.80.80 ripe.playfeniks.com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 &lt;&lt;&gt;&gt; DiG 9.10.3-P4-Ubuntu &lt;&lt;&gt;&gt; @80.80.80.80 ripe.playfeniks.com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 (1 server found)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global options: +cmd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Got answer: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-&gt;&gt;HEADER&lt;&lt;- opcode: QUERY, status: NOERROR, id: 29235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flags: qr rd ra; QUERY: 1, ANSWER: 1, AUTHORITY: 2, ADDITIONAL: 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OPT PSEUDOSECTION: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 EDNS: version: 0, flags:; udp: 4096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QUESTION SECTION: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;ripe.playfeniks.com.		IN	A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ANSWER SECTION: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ripe.playfeniks.com.	604800	IN	A	1.3.3.7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Query time: 251 msec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SERVER: 80.80.80.80#53(80.80.80.80)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WHEN: Thu Sep 06 15:02:34 BST 2018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;; MSG SIZE  rcvd: 124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718" name="Google Shape;71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463" y="2356638"/>
            <a:ext cx="494347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69"/>
          <p:cNvPicPr preferRelativeResize="0"/>
          <p:nvPr/>
        </p:nvPicPr>
        <p:blipFill rotWithShape="1">
          <a:blip r:embed="rId3">
            <a:alphaModFix/>
          </a:blip>
          <a:srcRect b="0" l="4479" r="0" t="4915"/>
          <a:stretch/>
        </p:blipFill>
        <p:spPr>
          <a:xfrm>
            <a:off x="0" y="0"/>
            <a:ext cx="5636475" cy="43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69"/>
          <p:cNvPicPr preferRelativeResize="0"/>
          <p:nvPr/>
        </p:nvPicPr>
        <p:blipFill rotWithShape="1">
          <a:blip r:embed="rId4">
            <a:alphaModFix/>
          </a:blip>
          <a:srcRect b="0" l="0" r="4915" t="0"/>
          <a:stretch/>
        </p:blipFill>
        <p:spPr>
          <a:xfrm>
            <a:off x="4159800" y="-38675"/>
            <a:ext cx="4984201" cy="47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69"/>
          <p:cNvSpPr txBox="1"/>
          <p:nvPr/>
        </p:nvSpPr>
        <p:spPr>
          <a:xfrm>
            <a:off x="122475" y="4479625"/>
            <a:ext cx="41058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excluding one probe, out of the 1k sample all worked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Lessons</a:t>
            </a:r>
            <a:endParaRPr/>
          </a:p>
        </p:txBody>
      </p:sp>
      <p:sp>
        <p:nvSpPr>
          <p:cNvPr id="731" name="Google Shape;731;p7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Please, if you are going to do RPKI:</a:t>
            </a:r>
            <a:endParaRPr/>
          </a:p>
        </p:txBody>
      </p:sp>
      <p:sp>
        <p:nvSpPr>
          <p:cNvPr id="737" name="Google Shape;737;p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Sign your prefixes</a:t>
            </a:r>
            <a:endParaRPr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en-GB" sz="3600"/>
              <a:t>Validate your inbound prefixes</a:t>
            </a:r>
            <a:endParaRPr b="1" sz="3600"/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Consider not having your default route if you take a full table</a:t>
            </a:r>
            <a:endParaRPr sz="3600"/>
          </a:p>
          <a:p>
            <a: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GB" sz="3600"/>
              <a:t>Configure your RPKI validator correctly (aka, add ARIN)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7952" r="0" t="0"/>
          <a:stretch/>
        </p:blipFill>
        <p:spPr>
          <a:xfrm>
            <a:off x="0" y="1465350"/>
            <a:ext cx="2022825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150" y="4821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2162" y="2992600"/>
            <a:ext cx="2131815" cy="10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09295">
            <a:off x="1674025" y="1339375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4193">
            <a:off x="1676450" y="2960631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3615" y="3256875"/>
            <a:ext cx="688914" cy="56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21900" y="20002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773520">
            <a:off x="6305707" y="1569456"/>
            <a:ext cx="1530963" cy="38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97977" y="32956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45029">
            <a:off x="6410924" y="3626064"/>
            <a:ext cx="1250106" cy="3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Shout outs</a:t>
            </a:r>
            <a:endParaRPr/>
          </a:p>
        </p:txBody>
      </p:sp>
      <p:sp>
        <p:nvSpPr>
          <p:cNvPr id="743" name="Google Shape;743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Huge thanks to Job for the 10GBE server and the helping with prefixes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Even though later on a qemu limitation ment I could barely do 150mbps :(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Nepal Research and Education Network (NREN)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For the APNIC prefix to test with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Japan Network </a:t>
            </a:r>
            <a:r>
              <a:rPr lang="en-GB" sz="1400"/>
              <a:t>Information</a:t>
            </a:r>
            <a:r>
              <a:rPr lang="en-GB" sz="1400"/>
              <a:t> Center / PPP-EXP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For the JPNIC prefix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NTT Communications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For the ARIN and RIPE prefix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LARUS Cloud Service Ltd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For the AFRINIC prefix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60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Shout outs</a:t>
            </a:r>
            <a:endParaRPr/>
          </a:p>
        </p:txBody>
      </p:sp>
      <p:sp>
        <p:nvSpPr>
          <p:cNvPr id="749" name="Google Shape;749;p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Huge thanks to Job for the 10GBE server and the helping with prefixes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Even though later on a qemu limitation ment I could barely do 150mbps :(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Nepal Research and Education Network (NREN)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For the APNIC prefix to test with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Japan Network </a:t>
            </a:r>
            <a:r>
              <a:rPr lang="en-GB" sz="1400"/>
              <a:t>Information</a:t>
            </a:r>
            <a:r>
              <a:rPr lang="en-GB" sz="1400"/>
              <a:t> Center / PPP-EXP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For the JPNIC prefix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NTT Communications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For the ARIN and RIPE prefix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LARUS Cloud Service Ltd</a:t>
            </a:r>
            <a:endParaRPr sz="1400"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For the AFRINIC prefix</a:t>
            </a:r>
            <a:endParaRPr/>
          </a:p>
          <a:p>
            <a:pPr indent="0" lvl="0" marL="9144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6000"/>
              <a:t>Questions? ( </a:t>
            </a:r>
            <a:r>
              <a:rPr lang="en-GB" sz="3000"/>
              <a:t>if I have time</a:t>
            </a:r>
            <a:r>
              <a:rPr lang="en-GB" sz="6000"/>
              <a:t> )</a:t>
            </a:r>
            <a:endParaRPr sz="60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6000"/>
          </a:p>
        </p:txBody>
      </p:sp>
      <p:sp>
        <p:nvSpPr>
          <p:cNvPr id="750" name="Google Shape;750;p7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751" name="Google Shape;751;p73"/>
          <p:cNvSpPr txBox="1"/>
          <p:nvPr/>
        </p:nvSpPr>
        <p:spPr>
          <a:xfrm>
            <a:off x="0" y="76200"/>
            <a:ext cx="9144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@Benjojo12  / ben@benjojo.co.uk / $whois as206924 </a:t>
            </a:r>
            <a:endParaRPr b="1" sz="18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Links</a:t>
            </a:r>
            <a:endParaRPr/>
          </a:p>
        </p:txBody>
      </p:sp>
      <p:sp>
        <p:nvSpPr>
          <p:cNvPr id="757" name="Google Shape;757;p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9144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6000"/>
              <a:t>Questions? ( </a:t>
            </a:r>
            <a:r>
              <a:rPr lang="en-GB" sz="3000"/>
              <a:t>if I have time</a:t>
            </a:r>
            <a:r>
              <a:rPr lang="en-GB" sz="6000"/>
              <a:t> )</a:t>
            </a:r>
            <a:endParaRPr sz="60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6000"/>
          </a:p>
        </p:txBody>
      </p:sp>
      <p:sp>
        <p:nvSpPr>
          <p:cNvPr id="758" name="Google Shape;758;p74"/>
          <p:cNvSpPr txBox="1"/>
          <p:nvPr/>
        </p:nvSpPr>
        <p:spPr>
          <a:xfrm>
            <a:off x="0" y="76200"/>
            <a:ext cx="9144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@Benjojo12  / ben@benjojo.co.uk / $whois as206924 </a:t>
            </a:r>
            <a:endParaRPr b="1" sz="1800"/>
          </a:p>
        </p:txBody>
      </p:sp>
      <p:pic>
        <p:nvPicPr>
          <p:cNvPr id="759" name="Google Shape;75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13" y="150018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74"/>
          <p:cNvSpPr txBox="1"/>
          <p:nvPr/>
        </p:nvSpPr>
        <p:spPr>
          <a:xfrm>
            <a:off x="0" y="1055575"/>
            <a:ext cx="91440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https://docs.google.com/spreadsheets/d/14gwdinxXAq-G3XBqJOxQfsrMpmfDAgaRK0z05TBq6UY/edit</a:t>
            </a:r>
            <a:endParaRPr/>
          </a:p>
        </p:txBody>
      </p:sp>
      <p:sp>
        <p:nvSpPr>
          <p:cNvPr id="761" name="Google Shape;761;p74"/>
          <p:cNvSpPr txBox="1"/>
          <p:nvPr/>
        </p:nvSpPr>
        <p:spPr>
          <a:xfrm>
            <a:off x="0" y="3519850"/>
            <a:ext cx="91440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https://drive.google.com/drive/folders/1j9XoapFo4vO4DFZ2o2htopZgcJ0uL3_b?usp=sharing</a:t>
            </a:r>
            <a:endParaRPr/>
          </a:p>
        </p:txBody>
      </p:sp>
      <p:pic>
        <p:nvPicPr>
          <p:cNvPr id="762" name="Google Shape;762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2963" y="150018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74"/>
          <p:cNvSpPr txBox="1"/>
          <p:nvPr/>
        </p:nvSpPr>
        <p:spPr>
          <a:xfrm>
            <a:off x="2069350" y="1579850"/>
            <a:ext cx="4785300" cy="19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 &lt;- Spreadsheet                       Raw Data -&gt;</a:t>
            </a:r>
            <a:endParaRPr b="1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b="0" l="7952" r="0" t="0"/>
          <a:stretch/>
        </p:blipFill>
        <p:spPr>
          <a:xfrm>
            <a:off x="0" y="1465350"/>
            <a:ext cx="2022825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150" y="4821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2162" y="2992600"/>
            <a:ext cx="2131815" cy="10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09295">
            <a:off x="1674025" y="1339375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4193">
            <a:off x="1676450" y="2960631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3615" y="3256875"/>
            <a:ext cx="688914" cy="56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21900" y="20002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773520">
            <a:off x="6305707" y="1569456"/>
            <a:ext cx="1530963" cy="38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97977" y="32956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45029">
            <a:off x="6410924" y="3626064"/>
            <a:ext cx="1250106" cy="3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5950" y="3188850"/>
            <a:ext cx="962750" cy="118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16173" y="445421"/>
            <a:ext cx="1010075" cy="947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7952" r="0" t="0"/>
          <a:stretch/>
        </p:blipFill>
        <p:spPr>
          <a:xfrm>
            <a:off x="0" y="1465350"/>
            <a:ext cx="2022825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150" y="4821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2162" y="2992600"/>
            <a:ext cx="2131815" cy="10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09295">
            <a:off x="1674025" y="1339375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4193">
            <a:off x="1676450" y="2960631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3615" y="3256875"/>
            <a:ext cx="688914" cy="56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21900" y="20002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773520">
            <a:off x="6305707" y="1569456"/>
            <a:ext cx="1530963" cy="38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97977" y="32956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45029">
            <a:off x="6410924" y="3626064"/>
            <a:ext cx="1250106" cy="3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55950" y="3188850"/>
            <a:ext cx="962750" cy="118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16173" y="445421"/>
            <a:ext cx="1010075" cy="94737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0" y="1806738"/>
            <a:ext cx="9144000" cy="15300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0"/>
              <a:t>This is not good</a:t>
            </a:r>
            <a:endParaRPr b="1" sz="9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7952" r="0" t="0"/>
          <a:stretch/>
        </p:blipFill>
        <p:spPr>
          <a:xfrm>
            <a:off x="0" y="1465350"/>
            <a:ext cx="2022825" cy="22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150" y="482125"/>
            <a:ext cx="2721125" cy="9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2162" y="2992600"/>
            <a:ext cx="2131815" cy="109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09295">
            <a:off x="1674025" y="1339375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4193">
            <a:off x="1676450" y="2960631"/>
            <a:ext cx="27051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3615" y="3256875"/>
            <a:ext cx="688914" cy="56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21900" y="20002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773520">
            <a:off x="6305707" y="1569456"/>
            <a:ext cx="1530963" cy="38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97977" y="3295650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45029">
            <a:off x="6410924" y="3626064"/>
            <a:ext cx="1250106" cy="3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