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theme/theme5.xml" ContentType="application/vnd.openxmlformats-officedocument.theme+xml"/>
  <Override PartName="/ppt/slideLayouts/slideLayout15.xml" ContentType="application/vnd.openxmlformats-officedocument.presentationml.slideLayout+xml"/>
  <Override PartName="/ppt/theme/theme6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50" r:id="rId8"/>
    <p:sldMasterId id="2147483660" r:id="rId9"/>
    <p:sldMasterId id="2147483662" r:id="rId10"/>
    <p:sldMasterId id="2147483667" r:id="rId11"/>
    <p:sldMasterId id="2147483669" r:id="rId12"/>
    <p:sldMasterId id="2147483675" r:id="rId13"/>
    <p:sldMasterId id="2147483688" r:id="rId14"/>
  </p:sldMasterIdLst>
  <p:notesMasterIdLst>
    <p:notesMasterId r:id="rId44"/>
  </p:notesMasterIdLst>
  <p:handoutMasterIdLst>
    <p:handoutMasterId r:id="rId45"/>
  </p:handoutMasterIdLst>
  <p:sldIdLst>
    <p:sldId id="352" r:id="rId15"/>
    <p:sldId id="662" r:id="rId16"/>
    <p:sldId id="668" r:id="rId17"/>
    <p:sldId id="667" r:id="rId18"/>
    <p:sldId id="666" r:id="rId19"/>
    <p:sldId id="665" r:id="rId20"/>
    <p:sldId id="664" r:id="rId21"/>
    <p:sldId id="663" r:id="rId22"/>
    <p:sldId id="671" r:id="rId23"/>
    <p:sldId id="669" r:id="rId24"/>
    <p:sldId id="670" r:id="rId25"/>
    <p:sldId id="686" r:id="rId26"/>
    <p:sldId id="687" r:id="rId27"/>
    <p:sldId id="678" r:id="rId28"/>
    <p:sldId id="677" r:id="rId29"/>
    <p:sldId id="676" r:id="rId30"/>
    <p:sldId id="675" r:id="rId31"/>
    <p:sldId id="674" r:id="rId32"/>
    <p:sldId id="685" r:id="rId33"/>
    <p:sldId id="673" r:id="rId34"/>
    <p:sldId id="683" r:id="rId35"/>
    <p:sldId id="682" r:id="rId36"/>
    <p:sldId id="681" r:id="rId37"/>
    <p:sldId id="680" r:id="rId38"/>
    <p:sldId id="684" r:id="rId39"/>
    <p:sldId id="690" r:id="rId40"/>
    <p:sldId id="689" r:id="rId41"/>
    <p:sldId id="688" r:id="rId42"/>
    <p:sldId id="679" r:id="rId43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6" orient="horz" pos="2935" userDrawn="1">
          <p15:clr>
            <a:srgbClr val="A4A3A4"/>
          </p15:clr>
        </p15:guide>
        <p15:guide id="7" orient="horz" pos="577" userDrawn="1">
          <p15:clr>
            <a:srgbClr val="A4A3A4"/>
          </p15:clr>
        </p15:guide>
        <p15:guide id="8" orient="horz" pos="169" userDrawn="1">
          <p15:clr>
            <a:srgbClr val="A4A3A4"/>
          </p15:clr>
        </p15:guide>
        <p15:guide id="9" orient="horz" pos="667" userDrawn="1">
          <p15:clr>
            <a:srgbClr val="A4A3A4"/>
          </p15:clr>
        </p15:guide>
        <p15:guide id="10" pos="249" userDrawn="1">
          <p15:clr>
            <a:srgbClr val="A4A3A4"/>
          </p15:clr>
        </p15:guide>
        <p15:guide id="11" pos="551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3142"/>
    <a:srgbClr val="EDF2F5"/>
    <a:srgbClr val="4D5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89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2" y="90"/>
      </p:cViewPr>
      <p:guideLst>
        <p:guide orient="horz" pos="1620"/>
        <p:guide pos="2880"/>
        <p:guide orient="horz" pos="2935"/>
        <p:guide orient="horz" pos="577"/>
        <p:guide orient="horz" pos="169"/>
        <p:guide orient="horz" pos="667"/>
        <p:guide pos="249"/>
        <p:guide pos="551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35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6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5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4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handoutMaster" Target="handoutMasters/handoutMaster1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4" Type="http://schemas.openxmlformats.org/officeDocument/2006/relationships/slideMaster" Target="slideMasters/slideMaster7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89465-CE0D-4B39-B8B5-5B40FD41020B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67820-9C07-4A23-A314-1D46E1045A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95906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06B7A-D931-4D98-BBAC-7D170C3BA55E}" type="datetimeFigureOut">
              <a:rPr lang="en-US" smtClean="0"/>
              <a:t>9/6/2018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FE8580-4ED0-43D7-A417-589F97953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021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2 White - on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278766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1 Blue - EXTER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367200" y="900000"/>
            <a:ext cx="8359200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Main headline in sentence case here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3060000"/>
            <a:ext cx="8308800" cy="1576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8" y="34045"/>
            <a:ext cx="1589956" cy="6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1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2 Blue - one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secondary headline</a:t>
            </a:r>
          </a:p>
        </p:txBody>
      </p:sp>
      <p:sp>
        <p:nvSpPr>
          <p:cNvPr id="7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3" y="4648933"/>
            <a:ext cx="1009152" cy="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36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1 Nokia Blue EXTERNAL Maste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721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kia Whi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418118" y="1080000"/>
            <a:ext cx="8308800" cy="35604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600">
                <a:solidFill>
                  <a:schemeClr val="tx2"/>
                </a:solidFill>
              </a:defRPr>
            </a:lvl1pPr>
            <a:lvl2pPr marL="460800" algn="l">
              <a:defRPr sz="1400">
                <a:solidFill>
                  <a:schemeClr val="tx2"/>
                </a:solidFill>
              </a:defRPr>
            </a:lvl2pPr>
            <a:lvl3pPr marL="691200" indent="-230400" algn="l">
              <a:defRPr sz="1200">
                <a:solidFill>
                  <a:schemeClr val="tx2"/>
                </a:solidFill>
              </a:defRPr>
            </a:lvl3pPr>
            <a:lvl4pPr marL="921600" algn="l">
              <a:defRPr sz="1000">
                <a:solidFill>
                  <a:schemeClr val="tx2"/>
                </a:solidFill>
              </a:defRPr>
            </a:lvl4pPr>
            <a:lvl5pPr marL="1152000" algn="l">
              <a:defRPr sz="80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17600" y="279249"/>
            <a:ext cx="8308800" cy="30960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GB" dirty="0"/>
              <a:t>Click to edit headline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17512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000">
                <a:solidFill>
                  <a:schemeClr val="bg2"/>
                </a:solidFill>
                <a:latin typeface="+mj-lt"/>
              </a:defRPr>
            </a:lvl1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GB" dirty="0"/>
              <a:t>Click to edit secondary headline</a:t>
            </a:r>
          </a:p>
        </p:txBody>
      </p:sp>
    </p:spTree>
    <p:extLst>
      <p:ext uri="{BB962C8B-B14F-4D97-AF65-F5344CB8AC3E}">
        <p14:creationId xmlns:p14="http://schemas.microsoft.com/office/powerpoint/2010/main" val="11854962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1 Nokia White INTERNAL Maste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581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1 Nokia Divider 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63476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4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3" y="4648933"/>
            <a:ext cx="1009152" cy="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8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_Blue 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2">
            <a:extLst>
              <a:ext uri="{FF2B5EF4-FFF2-40B4-BE49-F238E27FC236}">
                <a16:creationId xmlns:a16="http://schemas.microsoft.com/office/drawing/2014/main" id="{A4F04206-BA94-4881-BA5F-F4855044D6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7200" y="900000"/>
            <a:ext cx="8359200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aseline="0">
                <a:solidFill>
                  <a:schemeClr val="bg1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Main headline in sentence case here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82395FE5-ACED-4CF9-93C7-742199141A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3060000"/>
            <a:ext cx="8308800" cy="1576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85245-6EF4-4401-89A5-4E7398F48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" y="36000"/>
            <a:ext cx="1599250" cy="6732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7354AD9-06FB-4C15-A48D-5001BBC6FF5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&lt;Document ID: change ID in footer or remove&gt; &lt;Change information classification in footer&gt;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CB4E99-5D9B-49EB-A80D-C2366451A6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88" y="34045"/>
            <a:ext cx="1589956" cy="6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094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_Blue Text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E85245-6EF4-4401-89A5-4E7398F4827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" y="36000"/>
            <a:ext cx="1599250" cy="673200"/>
          </a:xfrm>
          <a:prstGeom prst="rect">
            <a:avLst/>
          </a:prstGeom>
        </p:spPr>
      </p:pic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01F9EFC-1397-476F-AC8D-B29C394E445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1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secondary headline</a:t>
            </a:r>
          </a:p>
        </p:txBody>
      </p:sp>
      <p:sp>
        <p:nvSpPr>
          <p:cNvPr id="12" name="Text Placeholder 42">
            <a:extLst>
              <a:ext uri="{FF2B5EF4-FFF2-40B4-BE49-F238E27FC236}">
                <a16:creationId xmlns:a16="http://schemas.microsoft.com/office/drawing/2014/main" id="{B5196263-821B-4B0A-B8F0-F314EF3ADF0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headline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1252EEB5-B067-4FF5-9D6E-45AD7724914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83088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A9673B1-D3FB-43B2-8D91-D053CDDCAF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&lt;Document ID: change ID in footer or remove&gt; &lt;Change information classification in footer&gt;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961597-1BB1-4AC0-81C4-ECF117F5AF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813" y="4648933"/>
            <a:ext cx="1009152" cy="4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8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2 White - on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9" name="Table Placeholder 2"/>
          <p:cNvSpPr>
            <a:spLocks noGrp="1"/>
          </p:cNvSpPr>
          <p:nvPr>
            <p:ph type="tbl" sz="quarter" idx="13"/>
          </p:nvPr>
        </p:nvSpPr>
        <p:spPr>
          <a:xfrm>
            <a:off x="417600" y="1076400"/>
            <a:ext cx="8308800" cy="356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746924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-2 White - on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10" name="SmartArt Placeholder 2"/>
          <p:cNvSpPr>
            <a:spLocks noGrp="1"/>
          </p:cNvSpPr>
          <p:nvPr>
            <p:ph type="dgm" sz="quarter" idx="14"/>
          </p:nvPr>
        </p:nvSpPr>
        <p:spPr>
          <a:xfrm>
            <a:off x="417600" y="1076400"/>
            <a:ext cx="8308800" cy="356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SmartArt graphic</a:t>
            </a:r>
          </a:p>
        </p:txBody>
      </p:sp>
    </p:spTree>
    <p:extLst>
      <p:ext uri="{BB962C8B-B14F-4D97-AF65-F5344CB8AC3E}">
        <p14:creationId xmlns:p14="http://schemas.microsoft.com/office/powerpoint/2010/main" val="41713206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3 White - two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40104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16000" y="1080000"/>
            <a:ext cx="40104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21701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3 White - two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716000" y="1080000"/>
            <a:ext cx="40104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4"/>
          </p:nvPr>
        </p:nvSpPr>
        <p:spPr>
          <a:xfrm>
            <a:off x="417600" y="1080000"/>
            <a:ext cx="40104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 noProof="0"/>
              <a:t>Click icon to add table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0204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4 White - thre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25920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275856" y="1080000"/>
            <a:ext cx="25920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134400" y="1080000"/>
            <a:ext cx="25920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6321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-4 White - three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5"/>
          </p:nvPr>
        </p:nvSpPr>
        <p:spPr>
          <a:xfrm>
            <a:off x="417312" y="1080000"/>
            <a:ext cx="25920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4" name="Table Placeholder 2"/>
          <p:cNvSpPr>
            <a:spLocks noGrp="1"/>
          </p:cNvSpPr>
          <p:nvPr>
            <p:ph type="tbl" sz="quarter" idx="16"/>
          </p:nvPr>
        </p:nvSpPr>
        <p:spPr>
          <a:xfrm>
            <a:off x="6132423" y="1080000"/>
            <a:ext cx="25920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Table Placeholder 2"/>
          <p:cNvSpPr>
            <a:spLocks noGrp="1"/>
          </p:cNvSpPr>
          <p:nvPr>
            <p:ph type="tbl" sz="quarter" idx="17"/>
          </p:nvPr>
        </p:nvSpPr>
        <p:spPr>
          <a:xfrm>
            <a:off x="3273879" y="1080000"/>
            <a:ext cx="2592000" cy="356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18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-5 White - four col tier text with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417600" y="5904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bg2"/>
                </a:solidFill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n-US" noProof="0" dirty="0"/>
              <a:t>Click to edit secondary headline</a:t>
            </a:r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aseline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 dirty="0"/>
              <a:t>Click to edit headline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25560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6944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6832800" y="1080000"/>
            <a:ext cx="1893600" cy="35604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tx2"/>
                </a:solidFill>
                <a:latin typeface="+mn-lt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+mn-lt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+mn-lt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+mn-lt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800">
                <a:solidFill>
                  <a:schemeClr val="tx2"/>
                </a:solidFill>
                <a:latin typeface="+mn-lt"/>
              </a:defRPr>
            </a:lvl5pPr>
            <a:lvl6pPr marL="1382400" indent="-22860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Char char="‒"/>
              <a:defRPr sz="800" baseline="0">
                <a:solidFill>
                  <a:schemeClr val="tx2"/>
                </a:solidFill>
              </a:defRPr>
            </a:lvl6pPr>
            <a:lvl7pPr marL="1612800">
              <a:spcBef>
                <a:spcPts val="0"/>
              </a:spcBef>
              <a:spcAft>
                <a:spcPts val="600"/>
              </a:spcAft>
              <a:defRPr sz="700">
                <a:solidFill>
                  <a:schemeClr val="tx2"/>
                </a:solidFill>
              </a:defRPr>
            </a:lvl7pPr>
            <a:lvl8pPr marL="1843200">
              <a:spcBef>
                <a:spcPts val="0"/>
              </a:spcBef>
              <a:spcAft>
                <a:spcPts val="600"/>
              </a:spcAft>
              <a:defRPr sz="600">
                <a:solidFill>
                  <a:schemeClr val="tx2"/>
                </a:solidFill>
              </a:defRPr>
            </a:lvl8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9525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1 White - INTERNAL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Placeholder 42"/>
          <p:cNvSpPr>
            <a:spLocks noGrp="1"/>
          </p:cNvSpPr>
          <p:nvPr>
            <p:ph type="body" sz="quarter" idx="11" hasCustomPrompt="1"/>
          </p:nvPr>
        </p:nvSpPr>
        <p:spPr>
          <a:xfrm>
            <a:off x="367200" y="900000"/>
            <a:ext cx="8359200" cy="1980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6600" baseline="0">
                <a:solidFill>
                  <a:schemeClr val="tx2"/>
                </a:solidFill>
                <a:latin typeface="Nokia Pure Headline Ultra Light" panose="020B0204020202020204" pitchFamily="34" charset="0"/>
              </a:defRPr>
            </a:lvl1pPr>
          </a:lstStyle>
          <a:p>
            <a:pPr lvl="0"/>
            <a:r>
              <a:rPr lang="en-US" dirty="0"/>
              <a:t>Main headline in sentence case here</a:t>
            </a: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7600" y="3060000"/>
            <a:ext cx="8308800" cy="15768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  <a:lvl2pPr marL="230400" indent="0"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2pPr>
            <a:lvl3pPr marL="462600" indent="0"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3pPr>
            <a:lvl4pPr marL="693000" indent="0"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4pPr>
            <a:lvl5pPr marL="923400" indent="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0" y="36000"/>
            <a:ext cx="159925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58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4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17600" y="280800"/>
            <a:ext cx="8308800" cy="3096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</a:t>
            </a:r>
            <a:r>
              <a:rPr lang="en-US" dirty="0"/>
              <a:t> to edit Master title slide</a:t>
            </a:r>
          </a:p>
        </p:txBody>
      </p:sp>
      <p:sp>
        <p:nvSpPr>
          <p:cNvPr id="19" name="TextBox 18"/>
          <p:cNvSpPr txBox="1"/>
          <p:nvPr userDrawn="1"/>
        </p:nvSpPr>
        <p:spPr>
          <a:xfrm>
            <a:off x="755776" y="48168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2018 Nokia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419102" y="4816800"/>
            <a:ext cx="252000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26" y="4651000"/>
            <a:ext cx="1008112" cy="42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6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0" r:id="rId2"/>
    <p:sldLayoutId id="2147483681" r:id="rId3"/>
    <p:sldLayoutId id="2147483654" r:id="rId4"/>
    <p:sldLayoutId id="2147483678" r:id="rId5"/>
    <p:sldLayoutId id="2147483673" r:id="rId6"/>
    <p:sldLayoutId id="2147483679" r:id="rId7"/>
    <p:sldLayoutId id="2147483674" r:id="rId8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755776" y="48168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noProof="0" dirty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2017 Nokia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419102" y="4816800"/>
            <a:ext cx="252000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2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tx2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62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 userDrawn="1"/>
        </p:nvSpPr>
        <p:spPr>
          <a:xfrm>
            <a:off x="755776" y="48168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2018 Nokia</a:t>
            </a:r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419102" y="4816800"/>
            <a:ext cx="252000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52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80" y="2031750"/>
            <a:ext cx="256564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86" r:id="rId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180" y="2031750"/>
            <a:ext cx="2565641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5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 userDrawn="1"/>
        </p:nvSpPr>
        <p:spPr>
          <a:xfrm>
            <a:off x="755776" y="48168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2017 Nokia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419102" y="4816800"/>
            <a:ext cx="252000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GB" sz="80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GB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006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35D8FD1-98D9-47C9-885D-370F1B25E0D7}"/>
              </a:ext>
            </a:extLst>
          </p:cNvPr>
          <p:cNvSpPr txBox="1"/>
          <p:nvPr userDrawn="1"/>
        </p:nvSpPr>
        <p:spPr>
          <a:xfrm>
            <a:off x="755776" y="4816800"/>
            <a:ext cx="1800000" cy="122237"/>
          </a:xfrm>
          <a:prstGeom prst="rect">
            <a:avLst/>
          </a:prstGeom>
          <a:noFill/>
        </p:spPr>
        <p:txBody>
          <a:bodyPr wrap="square" lIns="0" tIns="0" rIns="0" bIns="0" anchor="b">
            <a:spAutoFit/>
          </a:bodyPr>
          <a:lstStyle/>
          <a:p>
            <a:r>
              <a:rPr lang="en-US" sz="800" noProof="0" dirty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2018 Nokia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D45D477-1173-4B46-833F-F999BFE93809}"/>
              </a:ext>
            </a:extLst>
          </p:cNvPr>
          <p:cNvSpPr txBox="1">
            <a:spLocks/>
          </p:cNvSpPr>
          <p:nvPr userDrawn="1"/>
        </p:nvSpPr>
        <p:spPr>
          <a:xfrm>
            <a:off x="419102" y="4816800"/>
            <a:ext cx="252000" cy="122400"/>
          </a:xfrm>
          <a:prstGeom prst="rect">
            <a:avLst/>
          </a:prstGeom>
        </p:spPr>
        <p:txBody>
          <a:bodyPr lIns="0" tIns="0" rIns="0" bIns="0" anchor="b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 dirty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Footer Placeholder 14">
            <a:extLst>
              <a:ext uri="{FF2B5EF4-FFF2-40B4-BE49-F238E27FC236}">
                <a16:creationId xmlns:a16="http://schemas.microsoft.com/office/drawing/2014/main" id="{9EA08E70-E40A-4C76-ADD7-CA63C9574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304000" y="4816800"/>
            <a:ext cx="4536000" cy="1224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bg1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1pPr>
          </a:lstStyle>
          <a:p>
            <a:r>
              <a:rPr lang="en-GB"/>
              <a:t>&lt;Document ID: change ID in footer or remove&gt; &lt;Change information classification in footer&gt;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747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henk_hw.smit@nokia.com" TargetMode="External"/><Relationship Id="rId2" Type="http://schemas.openxmlformats.org/officeDocument/2006/relationships/hyperlink" Target="mailto:paolo@ntt.net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hhw.smit@xs4all.nl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73AE4A4-F521-4B46-BB77-BDFFF6278B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67199" y="900000"/>
            <a:ext cx="8437753" cy="1980000"/>
          </a:xfrm>
        </p:spPr>
        <p:txBody>
          <a:bodyPr/>
          <a:lstStyle/>
          <a:p>
            <a:r>
              <a:rPr lang="en-US" dirty="0"/>
              <a:t>BGP Monitoring Protocol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748F3-52F3-4227-86AD-9C50826A62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>
              <a:lnSpc>
                <a:spcPct val="100000"/>
              </a:lnSpc>
            </a:pPr>
            <a:r>
              <a:rPr lang="en-US" dirty="0"/>
              <a:t>NLNOG Day 2018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Henk Smit (Nokia) &amp; Paolo </a:t>
            </a:r>
            <a:r>
              <a:rPr lang="en-US" dirty="0" err="1"/>
              <a:t>Lucente</a:t>
            </a:r>
            <a:r>
              <a:rPr lang="en-US" dirty="0"/>
              <a:t> (NTT Communications)</a:t>
            </a:r>
          </a:p>
          <a:p>
            <a:pPr lvl="0">
              <a:lnSpc>
                <a:spcPct val="100000"/>
              </a:lnSpc>
            </a:pPr>
            <a:r>
              <a:rPr lang="en-US" dirty="0"/>
              <a:t>7 September 2018</a:t>
            </a:r>
          </a:p>
        </p:txBody>
      </p:sp>
    </p:spTree>
    <p:extLst>
      <p:ext uri="{BB962C8B-B14F-4D97-AF65-F5344CB8AC3E}">
        <p14:creationId xmlns:p14="http://schemas.microsoft.com/office/powerpoint/2010/main" val="21651695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Typical life of a BMP session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Router sets up a TCP connection to the station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Router sends an Initiation Message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Send Peer-Up messages for each Established peer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Send Route-monitoring messages for all received routes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Send End-Of-RIB messages for all peers, all address-families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Keep sending Route-monitoring messages when new routes arrive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Or withdrawals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Report peers going down or up via peer-up/down messages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Maybe send periodic Statistics Reports with counters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Session ends with a termination message</a:t>
            </a:r>
          </a:p>
        </p:txBody>
      </p:sp>
    </p:spTree>
    <p:extLst>
      <p:ext uri="{BB962C8B-B14F-4D97-AF65-F5344CB8AC3E}">
        <p14:creationId xmlns:p14="http://schemas.microsoft.com/office/powerpoint/2010/main" val="2704548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Examples of BMP Collectors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pmacct</a:t>
            </a:r>
            <a:endParaRPr lang="en-US" dirty="0"/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Set of monitoring tools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OpenBMP</a:t>
            </a:r>
            <a:endParaRPr lang="en-US" dirty="0"/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Part of toolset called snas.io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OpenDayLight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Ryu BMP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Simple python-scripts (search </a:t>
            </a:r>
            <a:r>
              <a:rPr lang="en-US" dirty="0" err="1"/>
              <a:t>github</a:t>
            </a:r>
            <a:r>
              <a:rPr lang="en-US" dirty="0"/>
              <a:t>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Proprietary collectors implemented by hyper-scalers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Proprietary collectors implemented by router vendors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Maybe to feed SDN-controllers</a:t>
            </a:r>
          </a:p>
        </p:txBody>
      </p:sp>
    </p:spTree>
    <p:extLst>
      <p:ext uri="{BB962C8B-B14F-4D97-AF65-F5344CB8AC3E}">
        <p14:creationId xmlns:p14="http://schemas.microsoft.com/office/powerpoint/2010/main" val="330944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configuration for SR-OS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Configure a bmp-station in the global config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lvl="1"/>
            <a:r>
              <a:rPr lang="en-US" dirty="0"/>
              <a:t>configure bmp</a:t>
            </a:r>
          </a:p>
          <a:p>
            <a:pPr lvl="1"/>
            <a:r>
              <a:rPr lang="en-US" dirty="0"/>
              <a:t>   station </a:t>
            </a:r>
            <a:r>
              <a:rPr lang="en-US" dirty="0" err="1"/>
              <a:t>lys</a:t>
            </a:r>
            <a:r>
              <a:rPr lang="en-US" dirty="0"/>
              <a:t> create</a:t>
            </a:r>
          </a:p>
          <a:p>
            <a:pPr lvl="1"/>
            <a:r>
              <a:rPr lang="en-US" dirty="0"/>
              <a:t>      family ipv4 ipv6 vpn-ipv4 label-ipv6</a:t>
            </a:r>
          </a:p>
          <a:p>
            <a:pPr lvl="1"/>
            <a:r>
              <a:rPr lang="en-US" dirty="0"/>
              <a:t>      stats-report-interval 900</a:t>
            </a:r>
          </a:p>
          <a:p>
            <a:pPr lvl="1"/>
            <a:r>
              <a:rPr lang="en-US" dirty="0"/>
              <a:t>      connection</a:t>
            </a:r>
          </a:p>
          <a:p>
            <a:pPr lvl="1"/>
            <a:r>
              <a:rPr lang="en-US" dirty="0"/>
              <a:t>         station-address 192.31.231.16 port 1790</a:t>
            </a:r>
          </a:p>
          <a:p>
            <a:pPr lvl="1"/>
            <a:r>
              <a:rPr lang="en-US" dirty="0"/>
              <a:t>      no shutdown</a:t>
            </a:r>
          </a:p>
          <a:p>
            <a:pPr lvl="1"/>
            <a:r>
              <a:rPr lang="en-US" dirty="0"/>
              <a:t>   no shutdown</a:t>
            </a:r>
          </a:p>
        </p:txBody>
      </p:sp>
    </p:spTree>
    <p:extLst>
      <p:ext uri="{BB962C8B-B14F-4D97-AF65-F5344CB8AC3E}">
        <p14:creationId xmlns:p14="http://schemas.microsoft.com/office/powerpoint/2010/main" val="3095829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Example configuration for SR-OS (cont’d)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Configure which peers you want to monitor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lvl="1"/>
            <a:r>
              <a:rPr lang="en-US" dirty="0"/>
              <a:t>configure router </a:t>
            </a:r>
            <a:r>
              <a:rPr lang="en-US" dirty="0" err="1"/>
              <a:t>bgp</a:t>
            </a:r>
            <a:endParaRPr lang="en-US" dirty="0"/>
          </a:p>
          <a:p>
            <a:pPr lvl="1"/>
            <a:r>
              <a:rPr lang="en-US" dirty="0"/>
              <a:t>   group internal-peers</a:t>
            </a:r>
          </a:p>
          <a:p>
            <a:pPr lvl="1"/>
            <a:r>
              <a:rPr lang="en-US" dirty="0"/>
              <a:t>      monitor</a:t>
            </a:r>
          </a:p>
          <a:p>
            <a:pPr lvl="1"/>
            <a:r>
              <a:rPr lang="en-US" dirty="0"/>
              <a:t>          station </a:t>
            </a:r>
            <a:r>
              <a:rPr lang="en-US" dirty="0" err="1"/>
              <a:t>lys</a:t>
            </a:r>
            <a:r>
              <a:rPr lang="en-US" dirty="0"/>
              <a:t> </a:t>
            </a:r>
            <a:r>
              <a:rPr lang="en-US" dirty="0" err="1"/>
              <a:t>braavos</a:t>
            </a:r>
            <a:r>
              <a:rPr lang="en-US" dirty="0"/>
              <a:t> </a:t>
            </a:r>
            <a:r>
              <a:rPr lang="en-US" dirty="0" err="1"/>
              <a:t>myr</a:t>
            </a:r>
            <a:endParaRPr lang="en-US" dirty="0"/>
          </a:p>
          <a:p>
            <a:pPr lvl="1"/>
            <a:r>
              <a:rPr lang="en-US" dirty="0"/>
              <a:t>          route-monitoring pre-policy post-policy</a:t>
            </a:r>
          </a:p>
          <a:p>
            <a:pPr lvl="1"/>
            <a:r>
              <a:rPr lang="en-US" dirty="0"/>
              <a:t>          no shutdown</a:t>
            </a:r>
          </a:p>
        </p:txBody>
      </p:sp>
    </p:spTree>
    <p:extLst>
      <p:ext uri="{BB962C8B-B14F-4D97-AF65-F5344CB8AC3E}">
        <p14:creationId xmlns:p14="http://schemas.microsoft.com/office/powerpoint/2010/main" val="637410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We want </a:t>
            </a:r>
            <a:r>
              <a:rPr lang="en-US" dirty="0" err="1"/>
              <a:t>moar</a:t>
            </a:r>
            <a:r>
              <a:rPr lang="en-US" dirty="0"/>
              <a:t> !!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RFC7854 was published in June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Operators want more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BMP, like any protocol, can always be improved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Wish to monitor outgoing routes (</a:t>
            </a:r>
            <a:r>
              <a:rPr lang="en-US" dirty="0" err="1"/>
              <a:t>Adj</a:t>
            </a:r>
            <a:r>
              <a:rPr lang="en-US" dirty="0"/>
              <a:t>-RIB-Out)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Wish to see best  BGP routes (</a:t>
            </a:r>
            <a:r>
              <a:rPr lang="en-US" dirty="0" err="1"/>
              <a:t>Loc</a:t>
            </a:r>
            <a:r>
              <a:rPr lang="en-US" dirty="0"/>
              <a:t>-RIB)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Want to know why routes were rejected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Want to know why routes didn’t win best-path selection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222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Two new BMP drafts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Draft-ietf-grow-bmp-adj-rib-out-01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Allow reporting of outgoing routes, from </a:t>
            </a:r>
            <a:r>
              <a:rPr lang="en-US" dirty="0" err="1">
                <a:solidFill>
                  <a:srgbClr val="001135"/>
                </a:solidFill>
              </a:rPr>
              <a:t>Adj</a:t>
            </a:r>
            <a:r>
              <a:rPr lang="en-US" dirty="0">
                <a:solidFill>
                  <a:srgbClr val="001135"/>
                </a:solidFill>
              </a:rPr>
              <a:t>-RIB-Out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Similar to reporting incoming routes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Set a bit in the per-peer-header flags-field to distinguish from </a:t>
            </a:r>
            <a:r>
              <a:rPr lang="en-US" dirty="0" err="1">
                <a:solidFill>
                  <a:srgbClr val="001135"/>
                </a:solidFill>
              </a:rPr>
              <a:t>Adj</a:t>
            </a:r>
            <a:r>
              <a:rPr lang="en-US" dirty="0">
                <a:solidFill>
                  <a:srgbClr val="001135"/>
                </a:solidFill>
              </a:rPr>
              <a:t>-RIB-In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Two new Periodic Stats Reports counters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/>
              <a:t>Draft-ietf-grow-bmp-local-rib-00</a:t>
            </a:r>
            <a:endParaRPr lang="en-US" dirty="0"/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Allow reporting of routes in the BGP </a:t>
            </a:r>
            <a:r>
              <a:rPr lang="en-US" dirty="0" err="1"/>
              <a:t>Loc</a:t>
            </a:r>
            <a:r>
              <a:rPr lang="en-US" dirty="0"/>
              <a:t>-RIB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Set peer-type to new value: </a:t>
            </a:r>
            <a:r>
              <a:rPr lang="en-US" dirty="0" err="1"/>
              <a:t>Loc</a:t>
            </a:r>
            <a:r>
              <a:rPr lang="en-US" dirty="0"/>
              <a:t>-RIB Instance Peer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Set peer-address to all-zeros</a:t>
            </a:r>
          </a:p>
        </p:txBody>
      </p:sp>
    </p:spTree>
    <p:extLst>
      <p:ext uri="{BB962C8B-B14F-4D97-AF65-F5344CB8AC3E}">
        <p14:creationId xmlns:p14="http://schemas.microsoft.com/office/powerpoint/2010/main" val="1981236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Can we do better ?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4000" dirty="0"/>
              <a:t>Elegance is not a dispensable luxury but a quality that decides between success and failure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Edsger</a:t>
            </a:r>
            <a:r>
              <a:rPr lang="en-US" dirty="0"/>
              <a:t> W. Dijkstra, 1999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Computing Science: Achievements and Challenges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https://www.cs.utexas.edu/users/EWD/transcriptions/EWD12xx/EWD1284.html</a:t>
            </a:r>
          </a:p>
        </p:txBody>
      </p:sp>
    </p:spTree>
    <p:extLst>
      <p:ext uri="{BB962C8B-B14F-4D97-AF65-F5344CB8AC3E}">
        <p14:creationId xmlns:p14="http://schemas.microsoft.com/office/powerpoint/2010/main" val="3855747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Limitations of the 2 current proposals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only have 8 bits in the peer-flags in the per-peer header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4 Bits used now, only 4 bits free for future extensions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We still have 249 unused message-types out of potential 256 message-types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now know which routes are in the </a:t>
            </a:r>
            <a:r>
              <a:rPr lang="en-US" dirty="0" err="1"/>
              <a:t>Loc</a:t>
            </a:r>
            <a:r>
              <a:rPr lang="en-US" dirty="0"/>
              <a:t>-RIB,  but we lost peer information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want a solution where we can report all extra state we can think of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Some state requires a single bit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We have only 4 bits left in the per-peer flags field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Some state requires more information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Route-monitoring messages are fixed-format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We can’t add anything</a:t>
            </a:r>
          </a:p>
        </p:txBody>
      </p:sp>
    </p:spTree>
    <p:extLst>
      <p:ext uri="{BB962C8B-B14F-4D97-AF65-F5344CB8AC3E}">
        <p14:creationId xmlns:p14="http://schemas.microsoft.com/office/powerpoint/2010/main" val="891111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 new proposal: a new extensible route-monitoring message-format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Most BMP messages use TLV-based encoding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Only Route-monitoring messages have a fixed format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6 bytes  BMP header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42 bytes per-peer header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A full BGP Update Message, including marker, header, attributes and NLRI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Proposal: use TLV-encoding for the body of a BMP route-monitoring message 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Requires a new BMP message-type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While we’re at it, define 3 new message-types: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One for </a:t>
            </a:r>
            <a:r>
              <a:rPr lang="en-US" dirty="0" err="1"/>
              <a:t>Adj</a:t>
            </a:r>
            <a:r>
              <a:rPr lang="en-US" dirty="0"/>
              <a:t>-RIB-In, one for </a:t>
            </a:r>
            <a:r>
              <a:rPr lang="en-US" dirty="0" err="1"/>
              <a:t>Adj</a:t>
            </a:r>
            <a:r>
              <a:rPr lang="en-US" dirty="0"/>
              <a:t>-RIB-Out and one for </a:t>
            </a:r>
            <a:r>
              <a:rPr lang="en-US" dirty="0" err="1"/>
              <a:t>Loc</a:t>
            </a:r>
            <a:r>
              <a:rPr lang="en-US" dirty="0"/>
              <a:t>-RIB</a:t>
            </a:r>
          </a:p>
        </p:txBody>
      </p:sp>
    </p:spTree>
    <p:extLst>
      <p:ext uri="{BB962C8B-B14F-4D97-AF65-F5344CB8AC3E}">
        <p14:creationId xmlns:p14="http://schemas.microsoft.com/office/powerpoint/2010/main" val="2245943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Where to find more information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Draft was published in July 2018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https://datatracker.ietf.org/doc/draft-hsmit-bmp-extensible-routemon-msgs-00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New version of the draft will be published soon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September or October 2018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Backed by Juniper, NTT and hopefully many others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747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Original problem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Solution: a new protocol: BMP, RFC 7854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want </a:t>
            </a:r>
            <a:r>
              <a:rPr lang="en-US" dirty="0" err="1"/>
              <a:t>moar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Two proposed drafts from 2017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 proposal for route-monitoring messages with an extensible message-format</a:t>
            </a:r>
          </a:p>
        </p:txBody>
      </p:sp>
    </p:spTree>
    <p:extLst>
      <p:ext uri="{BB962C8B-B14F-4D97-AF65-F5344CB8AC3E}">
        <p14:creationId xmlns:p14="http://schemas.microsoft.com/office/powerpoint/2010/main" val="17076411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4D5766"/>
                </a:solidFill>
              </a:rPr>
              <a:t>Example of a new BMP route-monitoring message</a:t>
            </a:r>
            <a:endParaRPr lang="en-GB" dirty="0">
              <a:solidFill>
                <a:srgbClr val="4D5766"/>
              </a:solidFill>
            </a:endParaRP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Bmp generic header (6 bytes)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Bmp per-peer header (42 bytes)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Tlv</a:t>
            </a:r>
            <a:r>
              <a:rPr lang="en-US" dirty="0"/>
              <a:t>-header (4 bytes)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Flags-field content (2 bytes, can be longer)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Tlv</a:t>
            </a:r>
            <a:r>
              <a:rPr lang="en-US" dirty="0"/>
              <a:t>-header (4 bytes)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BGP update message (marker, header, attributes, NLRI)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Potentially more TLVs</a:t>
            </a:r>
          </a:p>
        </p:txBody>
      </p:sp>
    </p:spTree>
    <p:extLst>
      <p:ext uri="{BB962C8B-B14F-4D97-AF65-F5344CB8AC3E}">
        <p14:creationId xmlns:p14="http://schemas.microsoft.com/office/powerpoint/2010/main" val="31851825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Flags-field TLV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Attributes are pre-policy, post-policy, or both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 was accepted or rejected by policy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 is valid/invalid (e.g. next-hop is unreachable)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 is or is not best BGP route after best-path selection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 is installed in the general routing table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 is best route in the general routing table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 is installed in the FIB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As-path is in 4-byte ASN notation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NLRI has path-id (add-paths)</a:t>
            </a:r>
          </a:p>
        </p:txBody>
      </p:sp>
    </p:spTree>
    <p:extLst>
      <p:ext uri="{BB962C8B-B14F-4D97-AF65-F5344CB8AC3E}">
        <p14:creationId xmlns:p14="http://schemas.microsoft.com/office/powerpoint/2010/main" val="187657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Future TLVs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Tie-break reason why a route did not win best-path selection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Policy-name or route-map name why a route was rejected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Maybe with line-number or entry-number of the exact line in a filter caused rejection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Got ideas ? What state of a route would you like to see ?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68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Implementation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Extensible encoding exists in Nokia’s SR-OS today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But not available to customers (yet)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Config command removed from the CLI (and Yang/SNMP)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Earliest available in 17.0R1 (spring 2019)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Ask your friendly Nokia product-manager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Proposed changes are not very complex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So hopefully both BMP-collector implementors and router-vendors can adapt easily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No need for a configuration-option on the BMP-collector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Routers need an option to send old-style fixed-format messages (type 0), or</a:t>
            </a:r>
          </a:p>
          <a:p>
            <a:r>
              <a:rPr lang="en-US" dirty="0"/>
              <a:t>      send the new </a:t>
            </a:r>
            <a:r>
              <a:rPr lang="en-US" dirty="0" err="1"/>
              <a:t>tlv</a:t>
            </a:r>
            <a:r>
              <a:rPr lang="en-US" dirty="0"/>
              <a:t>-encoded route-monitoring messages (type 7, 8 and 9)</a:t>
            </a:r>
          </a:p>
        </p:txBody>
      </p:sp>
    </p:spTree>
    <p:extLst>
      <p:ext uri="{BB962C8B-B14F-4D97-AF65-F5344CB8AC3E}">
        <p14:creationId xmlns:p14="http://schemas.microsoft.com/office/powerpoint/2010/main" val="3339253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Thank you for your attention</a:t>
            </a:r>
            <a:endParaRPr lang="en-GB" sz="32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hope BMP will be useful for you !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Contact info: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2"/>
              </a:rPr>
              <a:t>paolo@ntt.net</a:t>
            </a:r>
            <a:endParaRPr lang="en-US" dirty="0"/>
          </a:p>
          <a:p>
            <a:pPr marL="516150" lvl="1" indent="-285750">
              <a:buFont typeface="Wingdings" panose="05000000000000000000" pitchFamily="2" charset="2"/>
              <a:buChar char="§"/>
            </a:pPr>
            <a:endParaRPr lang="en-US" dirty="0"/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3"/>
              </a:rPr>
              <a:t>henk_hw.smit@nokia.com</a:t>
            </a:r>
            <a:r>
              <a:rPr lang="en-US" dirty="0"/>
              <a:t> , or: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hlinkClick r:id="rId4"/>
              </a:rPr>
              <a:t>hhw.smit@xs4all.nl</a:t>
            </a:r>
            <a:endParaRPr lang="en-US" dirty="0"/>
          </a:p>
          <a:p>
            <a:pPr marL="516150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386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37882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Interoperability</a:t>
            </a:r>
          </a:p>
          <a:p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15EF8-7D0A-408F-8891-DB09D1CE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600" y="590400"/>
            <a:ext cx="6100281" cy="4560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581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Empty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017824-CA54-43DA-A65A-886A4610E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940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Empty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E6D0FC-F04F-4D96-ADE5-0B4E510F1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19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5B480-C259-4B22-B533-C34BC6472B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Paolo’s lunch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D397F4-ACC7-4472-BD55-53161BC16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60537" y="257063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970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Original problem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Providers want to know what their network is doing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 this particular case: what BGP is doing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Most interesting: received routes and peer state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Snmp</a:t>
            </a:r>
            <a:r>
              <a:rPr lang="en-US" dirty="0"/>
              <a:t> is useless for these large amounts of data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err="1"/>
              <a:t>Netconf</a:t>
            </a:r>
            <a:r>
              <a:rPr lang="en-US" dirty="0"/>
              <a:t> could be used, but still it’s a lot of routes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 err="1"/>
              <a:t>Netconf</a:t>
            </a:r>
            <a:r>
              <a:rPr lang="en-US" dirty="0"/>
              <a:t> wasn’t widely used 10 years ago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We want a “push” solution, not a “pull” solution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We need a “telemetry” solution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370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Original solution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Use show commands in the CLI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Automate through screen-scraping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Still a “pull” solution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Or do BGP-peering to a spot where you want to monitor your router(s)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Like a looking-glass server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Has downsides: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Looking-glass server might send you routes by mistake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Prone to configuration errors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BGP will only send the best-path</a:t>
            </a:r>
          </a:p>
          <a:p>
            <a:pPr marL="748350" lvl="2" indent="-285750">
              <a:buFont typeface="Wingdings" panose="05000000000000000000" pitchFamily="2" charset="2"/>
              <a:buChar char="§"/>
            </a:pPr>
            <a:r>
              <a:rPr lang="en-US" dirty="0"/>
              <a:t>(can be overcome with add-paths, but that adds complexity)</a:t>
            </a:r>
          </a:p>
        </p:txBody>
      </p:sp>
    </p:spTree>
    <p:extLst>
      <p:ext uri="{BB962C8B-B14F-4D97-AF65-F5344CB8AC3E}">
        <p14:creationId xmlns:p14="http://schemas.microsoft.com/office/powerpoint/2010/main" val="699565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Solution: a new protocol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BMP stands for BGP Monitoring Protocol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RFC7854 (Fernando, Scudder, Stuart)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Idea is from 2007 or so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RFC was published June 2016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Product of the Global Routing Operations Workgroup (grow)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Simple, efficient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“Push” solution, not a “pull” solution.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No periodic polling.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Main goal is to just report the routes a router has received from its peers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261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What is BMP ?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BGP Monitoring Protocol, to monitor BGP (duh)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Point-to-point protocol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Between a router and a BMP-station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A “Station” is sometimes called a “Collector”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Collector is software that runs on a Linux box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A collector collects events, statistics and routes from BGP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Data can be stored in a real data-base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Analysis can be done later, at any time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Analysis doesn’t consume router resources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46708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The BMP session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Runs over TCP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No well-known port-number. Pick one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Can use TCP-keepalives if you want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Uni-directional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Router sends messages to the station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Station never ever sends messages to a router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Simple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No hand-shakes, no errors, no state-machine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074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BMP message types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Initiation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Termination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Peer-up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Peer-down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Periodic Statistics Reports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Route-monitoring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Route-mirroring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991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605A1F-39C7-4B86-BE8A-237704CE8A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62BF96-039B-436B-BE8A-ACF01C3F64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Format of a BMP message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2134D92-4A7B-4DCA-B45A-9A90E83C686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6 bytes of BMP header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1 byte protocol version (always 3)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4 bytes of message length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1 byte of message type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42 bytes of BMP per-peer header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Not for initiation and termination messages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Peer-address (ipv4 or ipv6), peer-type, ASN, RD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001135"/>
                </a:solidFill>
              </a:rPr>
              <a:t>Router-id, timestamp, 8 bits of flags</a:t>
            </a:r>
            <a:endParaRPr lang="en-US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/>
              <a:t>Message content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BGP Update Message in a Route-monitoring message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Counters in a Periodic Statistics Report message</a:t>
            </a:r>
          </a:p>
          <a:p>
            <a:pPr marL="516150" lvl="1" indent="-285750">
              <a:buFont typeface="Wingdings" panose="05000000000000000000" pitchFamily="2" charset="2"/>
              <a:buChar char="§"/>
            </a:pPr>
            <a:r>
              <a:rPr lang="en-US" dirty="0"/>
              <a:t>OPEN messages in a Peer-up message, </a:t>
            </a:r>
            <a:r>
              <a:rPr lang="en-US" dirty="0" err="1"/>
              <a:t>etc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07228"/>
      </p:ext>
    </p:extLst>
  </p:cSld>
  <p:clrMapOvr>
    <a:masterClrMapping/>
  </p:clrMapOvr>
</p:sld>
</file>

<file path=ppt/theme/theme1.xml><?xml version="1.0" encoding="utf-8"?>
<a:theme xmlns:a="http://schemas.openxmlformats.org/drawingml/2006/main" name="Nokia White Master with headline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>
          <a:noFill/>
          <a:prstDash val="solid"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defRPr sz="1200" dirty="0" smtClean="0">
            <a:solidFill>
              <a:schemeClr val="bg1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72000" tIns="72000" rIns="72000" bIns="72000" rtlCol="0">
        <a:spAutoFit/>
      </a:bodyPr>
      <a:lstStyle>
        <a:defPPr defTabSz="360000">
          <a:spcAft>
            <a:spcPts val="600"/>
          </a:spcAft>
          <a:tabLst>
            <a:tab pos="360000" algn="l"/>
          </a:tabLst>
          <a:defRPr sz="1200" dirty="0" smtClean="0">
            <a:solidFill>
              <a:schemeClr val="tx2"/>
            </a:solidFill>
            <a:latin typeface="Nokia Pure Text Light" panose="020B0403020202020204" pitchFamily="34" charset="0"/>
            <a:ea typeface="Nokia Pure Text Light" panose="020B0403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_Pure_PPT_Corp_V3" id="{EBFA465A-F99A-440C-9EAF-9E2AFF539F79}" vid="{74E9AEE0-7FE0-4E86-A209-704C6EA35B36}"/>
    </a:ext>
  </a:extLst>
</a:theme>
</file>

<file path=ppt/theme/theme2.xml><?xml version="1.0" encoding="utf-8"?>
<a:theme xmlns:a="http://schemas.openxmlformats.org/drawingml/2006/main" name="2 Nokia INTERNAL White Master plain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3175">
          <a:noFill/>
          <a:prstDash val="solid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kia_Pure_PPT_Corp_V3" id="{EBFA465A-F99A-440C-9EAF-9E2AFF539F79}" vid="{EF96A764-DD67-4439-8BD0-91AD32E03C73}"/>
    </a:ext>
  </a:extLst>
</a:theme>
</file>

<file path=ppt/theme/theme3.xml><?xml version="1.0" encoding="utf-8"?>
<a:theme xmlns:a="http://schemas.openxmlformats.org/drawingml/2006/main" name="3 Nokia Blue Master plain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_Pure_PPT_Corp_V3" id="{EBFA465A-F99A-440C-9EAF-9E2AFF539F79}" vid="{5BD2CFCB-9E62-4476-9210-EFA2FE0307DA}"/>
    </a:ext>
  </a:extLst>
</a:theme>
</file>

<file path=ppt/theme/theme4.xml><?xml version="1.0" encoding="utf-8"?>
<a:theme xmlns:a="http://schemas.openxmlformats.org/drawingml/2006/main" name="4 Nokia Blue EXTERNAL Master end slide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_Pure_PPT_Corp_V3" id="{EBFA465A-F99A-440C-9EAF-9E2AFF539F79}" vid="{BFE34C65-9FE2-43C2-902F-78A546ABCB0F}"/>
    </a:ext>
  </a:extLst>
</a:theme>
</file>

<file path=ppt/theme/theme5.xml><?xml version="1.0" encoding="utf-8"?>
<a:theme xmlns:a="http://schemas.openxmlformats.org/drawingml/2006/main" name="5 Nokia White INTERNAL Master end slide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2016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_Pure_PPT_Corp_V3" id="{EBFA465A-F99A-440C-9EAF-9E2AFF539F79}" vid="{41F6F3AF-B431-4FA5-ADA8-DB4FA13316FE}"/>
    </a:ext>
  </a:extLst>
</a:theme>
</file>

<file path=ppt/theme/theme6.xml><?xml version="1.0" encoding="utf-8"?>
<a:theme xmlns:a="http://schemas.openxmlformats.org/drawingml/2006/main" name="6 Nokia Divider Master plain">
  <a:themeElements>
    <a:clrScheme name="Nokia April 2016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0645AD"/>
      </a:hlink>
      <a:folHlink>
        <a:srgbClr val="0B0080"/>
      </a:folHlink>
    </a:clrScheme>
    <a:fontScheme name="Nokia April 2016">
      <a:majorFont>
        <a:latin typeface="Nokia Pure Headline Light"/>
        <a:ea typeface=""/>
        <a:cs typeface=""/>
      </a:majorFont>
      <a:minorFont>
        <a:latin typeface="Nokia Pure Text"/>
        <a:ea typeface=""/>
        <a:cs typeface="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_Pure_PPT_Corp_V3" id="{EBFA465A-F99A-440C-9EAF-9E2AFF539F79}" vid="{D57EE24C-CEB0-4D68-B45F-8B71933AF2CA}"/>
    </a:ext>
  </a:extLst>
</a:theme>
</file>

<file path=ppt/theme/theme7.xml><?xml version="1.0" encoding="utf-8"?>
<a:theme xmlns:a="http://schemas.openxmlformats.org/drawingml/2006/main" name="3_Blue">
  <a:themeElements>
    <a:clrScheme name="C 2018 Nokia">
      <a:dk1>
        <a:srgbClr val="124191"/>
      </a:dk1>
      <a:lt1>
        <a:srgbClr val="FFFFFF"/>
      </a:lt1>
      <a:dk2>
        <a:srgbClr val="001135"/>
      </a:dk2>
      <a:lt2>
        <a:srgbClr val="4D5766"/>
      </a:lt2>
      <a:accent1>
        <a:srgbClr val="98A2AE"/>
      </a:accent1>
      <a:accent2>
        <a:srgbClr val="BEC8D2"/>
      </a:accent2>
      <a:accent3>
        <a:srgbClr val="00C9FF"/>
      </a:accent3>
      <a:accent4>
        <a:srgbClr val="FF3154"/>
      </a:accent4>
      <a:accent5>
        <a:srgbClr val="FFFB00"/>
      </a:accent5>
      <a:accent6>
        <a:srgbClr val="4BDD33"/>
      </a:accent6>
      <a:hlink>
        <a:srgbClr val="124191"/>
      </a:hlink>
      <a:folHlink>
        <a:srgbClr val="00113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kia Pure PowerPoint" id="{7BAB860A-E724-4F4A-99B4-1006A8C659F1}" vid="{5E366942-1386-43A1-A4AE-179B92C3E21C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?mso-contentType ?>
<SharedContentType xmlns="Microsoft.SharePoint.Taxonomy.ContentTypeSync" SourceId="34c87397-5fc1-491e-85e7-d6110dbe9cbd" ContentTypeId="0x010100CE50E52E7543470BBDD3827FE50C59CB" PreviousValue="false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��< ? x m l   v e r s i o n = " 1 . 0 "   e n c o d i n g = " u t f - 1 6 " ? > < A r r a y O f O b j e c t L i n k   x m l n s : x s i = " h t t p : / / w w w . w 3 . o r g / 2 0 0 1 / X M L S c h e m a - i n s t a n c e "   x m l n s : x s d = " h t t p : / / w w w . w 3 . o r g / 2 0 0 1 / X M L S c h e m a " / > 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wner xmlns="71c5aaf6-e6ce-465b-b873-5148d2a4c105" xsi:nil="true"/>
    <DocumentType xmlns="71c5aaf6-e6ce-465b-b873-5148d2a4c105">Description</DocumentType>
    <NokiaConfidentiality xmlns="71c5aaf6-e6ce-465b-b873-5148d2a4c105">Public</NokiaConfidentiality>
    <_dlc_DocId xmlns="71c5aaf6-e6ce-465b-b873-5148d2a4c105">SP-33ITPUTIO523-413224567-840</_dlc_DocId>
    <_dlc_DocIdUrl xmlns="71c5aaf6-e6ce-465b-b873-5148d2a4c105">
      <Url>https://nokia.sharepoint.com/sites/ion-emea/_layouts/15/DocIdRedir.aspx?ID=SP-33ITPUTIO523-413224567-840</Url>
      <Description>SP-33ITPUTIO523-413224567-840</Description>
    </_dlc_DocIdUrl>
  </documentManagement>
</p:propertie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Nokia Document" ma:contentTypeID="0x010100CE50E52E7543470BBDD3827FE50C59CB001093A7BFE1F4ED428390FCF54091FD16" ma:contentTypeVersion="17" ma:contentTypeDescription="Create Nokia Word Document" ma:contentTypeScope="" ma:versionID="1f4068da00df77cbce3c53100cf39cf5">
  <xsd:schema xmlns:xsd="http://www.w3.org/2001/XMLSchema" xmlns:xs="http://www.w3.org/2001/XMLSchema" xmlns:p="http://schemas.microsoft.com/office/2006/metadata/properties" xmlns:ns2="71c5aaf6-e6ce-465b-b873-5148d2a4c105" targetNamespace="http://schemas.microsoft.com/office/2006/metadata/properties" ma:root="true" ma:fieldsID="16ab2aa6ac02f8cd454f8ac5a91c6514" ns2:_="">
    <xsd:import namespace="71c5aaf6-e6ce-465b-b873-5148d2a4c105"/>
    <xsd:element name="properties">
      <xsd:complexType>
        <xsd:sequence>
          <xsd:element name="documentManagement">
            <xsd:complexType>
              <xsd:all>
                <xsd:element ref="ns2:DocumentType" minOccurs="0"/>
                <xsd:element ref="ns2:NokiaConfidentiality"/>
                <xsd:element ref="ns2:Owner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c5aaf6-e6ce-465b-b873-5148d2a4c105" elementFormDefault="qualified">
    <xsd:import namespace="http://schemas.microsoft.com/office/2006/documentManagement/types"/>
    <xsd:import namespace="http://schemas.microsoft.com/office/infopath/2007/PartnerControls"/>
    <xsd:element name="DocumentType" ma:index="8" nillable="true" ma:displayName="Document Type" ma:default="Description" ma:description="Document type specifies the content of the document" ma:format="Dropdown" ma:internalName="DocumentType" ma:readOnly="false">
      <xsd:simpleType>
        <xsd:restriction base="dms:Choice">
          <xsd:enumeration value="Policy"/>
          <xsd:enumeration value="Strategy"/>
          <xsd:enumeration value="Objectives / Targets"/>
          <xsd:enumeration value="Plan / Schedule"/>
          <xsd:enumeration value="Governance"/>
          <xsd:enumeration value="Organization"/>
          <xsd:enumeration value="Review Material"/>
          <xsd:enumeration value="Communication"/>
          <xsd:enumeration value="Minutes"/>
          <xsd:enumeration value="Training"/>
          <xsd:enumeration value="Standard Operating Procedure"/>
          <xsd:enumeration value="Process / Procedure / Standard"/>
          <xsd:enumeration value="Guideline / Manual / Instruction"/>
          <xsd:enumeration value="Description"/>
          <xsd:enumeration value="Form / Template"/>
          <xsd:enumeration value="Checklist"/>
          <xsd:enumeration value="Bid / Offer"/>
          <xsd:enumeration value="Contract / Order"/>
          <xsd:enumeration value="List"/>
          <xsd:enumeration value="Roadmap"/>
          <xsd:enumeration value="Requirement / Specification"/>
          <xsd:enumeration value="Design"/>
          <xsd:enumeration value="Concept / Proposal"/>
          <xsd:enumeration value="Measurement / KPI"/>
          <xsd:enumeration value="Report"/>
          <xsd:enumeration value="Best Practice / Lessons Learnt"/>
          <xsd:enumeration value="Analysis / Assessment"/>
          <xsd:enumeration value="Survey"/>
        </xsd:restriction>
      </xsd:simpleType>
    </xsd:element>
    <xsd:element name="NokiaConfidentiality" ma:index="9" ma:displayName="Nokia Confidentiality" ma:default="Nokia Internal Use" ma:format="Dropdown" ma:internalName="NokiaConfidentiality" ma:readOnly="false">
      <xsd:simpleType>
        <xsd:restriction base="dms:Choice">
          <xsd:enumeration value="Nokia Internal Use"/>
          <xsd:enumeration value="Confidential"/>
          <xsd:enumeration value="Secret"/>
          <xsd:enumeration value="Public"/>
        </xsd:restriction>
      </xsd:simpleType>
    </xsd:element>
    <xsd:element name="Owner" ma:index="10" nillable="true" ma:displayName="Owner" ma:description="Owner identifies the person or group who owns the document (default value is the same as the Creator of the document)" ma:internalName="Owner">
      <xsd:simpleType>
        <xsd:restriction base="dms:Text"/>
      </xsd:simpleType>
    </xsd:element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7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17E6C2D7-CD90-4828-92F9-F0DFB1EC1130}">
  <ds:schemaRefs>
    <ds:schemaRef ds:uri="Microsoft.SharePoint.Taxonomy.ContentTypeSync"/>
  </ds:schemaRefs>
</ds:datastoreItem>
</file>

<file path=customXml/itemProps2.xml><?xml version="1.0" encoding="utf-8"?>
<ds:datastoreItem xmlns:ds="http://schemas.openxmlformats.org/officeDocument/2006/customXml" ds:itemID="{24A2BC26-AB38-4301-8A3B-DAA39ACBD2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26FA07C-A199-43B1-A30A-67E7BC569876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31175468-F2E3-4F4F-976E-6960CB0EA4F9}">
  <ds:schemaRefs>
    <ds:schemaRef ds:uri="http://purl.org/dc/elements/1.1/"/>
    <ds:schemaRef ds:uri="http://schemas.microsoft.com/office/2006/metadata/properties"/>
    <ds:schemaRef ds:uri="71c5aaf6-e6ce-465b-b873-5148d2a4c105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B177343E-E14A-4871-BC40-04D7A116E4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c5aaf6-e6ce-465b-b873-5148d2a4c10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5948DB83-B0F7-4540-B370-65072F37B490}">
  <ds:schemaRefs>
    <ds:schemaRef ds:uri="http://schemas.microsoft.com/sharepoint/events"/>
  </ds:schemaRefs>
</ds:datastoreItem>
</file>

<file path=customXml/itemProps7.xml><?xml version="1.0" encoding="utf-8"?>
<ds:datastoreItem xmlns:ds="http://schemas.openxmlformats.org/officeDocument/2006/customXml" ds:itemID="{C128CD68-0E6F-4F06-8010-D86BF8DFBA8E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Nokia_Pure_PPT_Nokia_V3 (1)</Template>
  <TotalTime>0</TotalTime>
  <Words>1390</Words>
  <Application>Microsoft Office PowerPoint</Application>
  <PresentationFormat>On-screen Show (16:9)</PresentationFormat>
  <Paragraphs>228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Arial</vt:lpstr>
      <vt:lpstr>Calibri</vt:lpstr>
      <vt:lpstr>Calibri Light</vt:lpstr>
      <vt:lpstr>Nokia Pure Headline Light</vt:lpstr>
      <vt:lpstr>Nokia Pure Headline Ultra Light</vt:lpstr>
      <vt:lpstr>Nokia Pure Text</vt:lpstr>
      <vt:lpstr>Nokia Pure Text Light</vt:lpstr>
      <vt:lpstr>Wingdings</vt:lpstr>
      <vt:lpstr>Nokia White Master with headline</vt:lpstr>
      <vt:lpstr>2 Nokia INTERNAL White Master plain</vt:lpstr>
      <vt:lpstr>3 Nokia Blue Master plain</vt:lpstr>
      <vt:lpstr>4 Nokia Blue EXTERNAL Master end slide</vt:lpstr>
      <vt:lpstr>5 Nokia White INTERNAL Master end slide</vt:lpstr>
      <vt:lpstr>6 Nokia Divider Master plain</vt:lpstr>
      <vt:lpstr>3_Blue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2017-06-13T11:07:27Z</dcterms:created>
  <dcterms:modified xsi:type="dcterms:W3CDTF">2018-09-06T16:21:14Z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bjectLinks">
    <vt:lpwstr>{826FA07C-A199-43B1-A30A-67E7BC569876}</vt:lpwstr>
  </property>
  <property fmtid="{D5CDD505-2E9C-101B-9397-08002B2CF9AE}" pid="3" name="ContentTypeId">
    <vt:lpwstr>0x010100CE50E52E7543470BBDD3827FE50C59CB001093A7BFE1F4ED428390FCF54091FD16</vt:lpwstr>
  </property>
  <property fmtid="{D5CDD505-2E9C-101B-9397-08002B2CF9AE}" pid="4" name="_dlc_DocIdItemGuid">
    <vt:lpwstr>73f321b5-af57-4651-8992-bbce7950fa97</vt:lpwstr>
  </property>
  <property fmtid="{D5CDD505-2E9C-101B-9397-08002B2CF9AE}" pid="5" name="MSIP_Label_b1aa2129-79ec-42c0-bfac-e5b7a0374572_Enabled">
    <vt:lpwstr>False</vt:lpwstr>
  </property>
  <property fmtid="{D5CDD505-2E9C-101B-9397-08002B2CF9AE}" pid="6" name="MSIP_Label_b1aa2129-79ec-42c0-bfac-e5b7a0374572_SiteId">
    <vt:lpwstr>5d471751-9675-428d-917b-70f44f9630b0</vt:lpwstr>
  </property>
  <property fmtid="{D5CDD505-2E9C-101B-9397-08002B2CF9AE}" pid="7" name="MSIP_Label_b1aa2129-79ec-42c0-bfac-e5b7a0374572_Owner">
    <vt:lpwstr>gunter.van_de_velde@nokia.com</vt:lpwstr>
  </property>
  <property fmtid="{D5CDD505-2E9C-101B-9397-08002B2CF9AE}" pid="8" name="MSIP_Label_b1aa2129-79ec-42c0-bfac-e5b7a0374572_SetDate">
    <vt:lpwstr>2018-05-22T13:32:18.1237125+02:00</vt:lpwstr>
  </property>
  <property fmtid="{D5CDD505-2E9C-101B-9397-08002B2CF9AE}" pid="9" name="MSIP_Label_b1aa2129-79ec-42c0-bfac-e5b7a0374572_Name">
    <vt:lpwstr>Public</vt:lpwstr>
  </property>
  <property fmtid="{D5CDD505-2E9C-101B-9397-08002B2CF9AE}" pid="10" name="MSIP_Label_b1aa2129-79ec-42c0-bfac-e5b7a0374572_Application">
    <vt:lpwstr>Microsoft Azure Information Protection</vt:lpwstr>
  </property>
  <property fmtid="{D5CDD505-2E9C-101B-9397-08002B2CF9AE}" pid="11" name="MSIP_Label_b1aa2129-79ec-42c0-bfac-e5b7a0374572_Extended_MSFT_Method">
    <vt:lpwstr>Manual</vt:lpwstr>
  </property>
  <property fmtid="{D5CDD505-2E9C-101B-9397-08002B2CF9AE}" pid="12" name="Sensitivity">
    <vt:lpwstr/>
  </property>
  <property fmtid="{D5CDD505-2E9C-101B-9397-08002B2CF9AE}" pid="13" name="_AdHocReviewCycleID">
    <vt:i4>1312976068</vt:i4>
  </property>
  <property fmtid="{D5CDD505-2E9C-101B-9397-08002B2CF9AE}" pid="14" name="_NewReviewCycle">
    <vt:lpwstr/>
  </property>
</Properties>
</file>