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9" r:id="rId4"/>
    <p:sldId id="270" r:id="rId5"/>
    <p:sldId id="263" r:id="rId6"/>
    <p:sldId id="271" r:id="rId7"/>
    <p:sldId id="258" r:id="rId8"/>
    <p:sldId id="257" r:id="rId9"/>
    <p:sldId id="273" r:id="rId10"/>
    <p:sldId id="259" r:id="rId11"/>
    <p:sldId id="260" r:id="rId12"/>
    <p:sldId id="264" r:id="rId13"/>
    <p:sldId id="265" r:id="rId14"/>
    <p:sldId id="267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748DC-1155-9E44-AC98-4EDCF90042B2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B6E44A-A003-7D48-8B45-9AF864DFE18D}">
      <dgm:prSet phldrT="[Text]"/>
      <dgm:spPr/>
      <dgm:t>
        <a:bodyPr/>
        <a:lstStyle/>
        <a:p>
          <a:r>
            <a:rPr lang="en-US" dirty="0" err="1" smtClean="0"/>
            <a:t>DDoS</a:t>
          </a:r>
          <a:endParaRPr lang="en-US" dirty="0" smtClean="0"/>
        </a:p>
        <a:p>
          <a:r>
            <a:rPr lang="en-US" dirty="0" smtClean="0"/>
            <a:t>attack happening</a:t>
          </a:r>
          <a:endParaRPr lang="en-US" dirty="0"/>
        </a:p>
      </dgm:t>
    </dgm:pt>
    <dgm:pt modelId="{194F4BEF-E845-214C-8504-4BC4AEBEE056}" type="parTrans" cxnId="{2C2F91C6-FBE8-4A4C-A3ED-6C58B89FC246}">
      <dgm:prSet/>
      <dgm:spPr/>
      <dgm:t>
        <a:bodyPr/>
        <a:lstStyle/>
        <a:p>
          <a:endParaRPr lang="en-US"/>
        </a:p>
      </dgm:t>
    </dgm:pt>
    <dgm:pt modelId="{03FEFA45-FEE2-5C44-99E3-DC8B9C4621F8}" type="sibTrans" cxnId="{2C2F91C6-FBE8-4A4C-A3ED-6C58B89FC246}">
      <dgm:prSet/>
      <dgm:spPr/>
      <dgm:t>
        <a:bodyPr/>
        <a:lstStyle/>
        <a:p>
          <a:endParaRPr lang="en-US"/>
        </a:p>
      </dgm:t>
    </dgm:pt>
    <dgm:pt modelId="{C30D2C96-97EA-EB43-AF3E-7CF3E1673856}">
      <dgm:prSet phldrT="[Text]"/>
      <dgm:spPr/>
      <dgm:t>
        <a:bodyPr/>
        <a:lstStyle/>
        <a:p>
          <a:r>
            <a:rPr lang="en-US" dirty="0" smtClean="0"/>
            <a:t>Packets come in on eun-2 router</a:t>
          </a:r>
          <a:endParaRPr lang="en-US" dirty="0"/>
        </a:p>
      </dgm:t>
    </dgm:pt>
    <dgm:pt modelId="{8F181C3B-48AC-E241-A4B0-722FE2ADC231}" type="parTrans" cxnId="{826440AE-39B1-D74E-9CF2-A97F54A2FFD3}">
      <dgm:prSet/>
      <dgm:spPr/>
      <dgm:t>
        <a:bodyPr/>
        <a:lstStyle/>
        <a:p>
          <a:endParaRPr lang="en-US"/>
        </a:p>
      </dgm:t>
    </dgm:pt>
    <dgm:pt modelId="{7B163628-EAF4-E54E-9927-DC11D66CC484}" type="sibTrans" cxnId="{826440AE-39B1-D74E-9CF2-A97F54A2FFD3}">
      <dgm:prSet/>
      <dgm:spPr/>
      <dgm:t>
        <a:bodyPr/>
        <a:lstStyle/>
        <a:p>
          <a:endParaRPr lang="en-US"/>
        </a:p>
      </dgm:t>
    </dgm:pt>
    <dgm:pt modelId="{E3BBD2FC-4EBE-3F4D-B180-92E0775FFF37}">
      <dgm:prSet phldrT="[Text]"/>
      <dgm:spPr/>
      <dgm:t>
        <a:bodyPr/>
        <a:lstStyle/>
        <a:p>
          <a:r>
            <a:rPr lang="en-US" dirty="0" err="1" smtClean="0"/>
            <a:t>Fastnetmon</a:t>
          </a:r>
          <a:r>
            <a:rPr lang="en-US" dirty="0" smtClean="0"/>
            <a:t> triggers</a:t>
          </a:r>
          <a:endParaRPr lang="en-US" dirty="0"/>
        </a:p>
      </dgm:t>
    </dgm:pt>
    <dgm:pt modelId="{454BE468-9341-B44B-AF25-7D081F132123}" type="parTrans" cxnId="{949336B0-9E2E-4246-84F3-00BBCFFA5F20}">
      <dgm:prSet/>
      <dgm:spPr/>
      <dgm:t>
        <a:bodyPr/>
        <a:lstStyle/>
        <a:p>
          <a:endParaRPr lang="en-US"/>
        </a:p>
      </dgm:t>
    </dgm:pt>
    <dgm:pt modelId="{E5DDB0CD-F89D-2646-8574-4C1FEB31F56A}" type="sibTrans" cxnId="{949336B0-9E2E-4246-84F3-00BBCFFA5F20}">
      <dgm:prSet/>
      <dgm:spPr/>
      <dgm:t>
        <a:bodyPr/>
        <a:lstStyle/>
        <a:p>
          <a:endParaRPr lang="en-US"/>
        </a:p>
      </dgm:t>
    </dgm:pt>
    <dgm:pt modelId="{5988D0A3-818A-0F41-B3B8-A2809223E9B9}">
      <dgm:prSet phldrT="[Text]"/>
      <dgm:spPr/>
      <dgm:t>
        <a:bodyPr/>
        <a:lstStyle/>
        <a:p>
          <a:r>
            <a:rPr lang="en-US" dirty="0" smtClean="0"/>
            <a:t>BIRD injects routes to Hibernia</a:t>
          </a:r>
          <a:endParaRPr lang="en-US" dirty="0"/>
        </a:p>
      </dgm:t>
    </dgm:pt>
    <dgm:pt modelId="{D5354CB5-54D2-BD44-BE29-8C46079856B8}" type="parTrans" cxnId="{686605DE-190B-8C4A-ABAD-8D786EC1BCBB}">
      <dgm:prSet/>
      <dgm:spPr/>
      <dgm:t>
        <a:bodyPr/>
        <a:lstStyle/>
        <a:p>
          <a:endParaRPr lang="en-US"/>
        </a:p>
      </dgm:t>
    </dgm:pt>
    <dgm:pt modelId="{FD419BFA-5421-0D4C-BE60-D1414B0AC2B6}" type="sibTrans" cxnId="{686605DE-190B-8C4A-ABAD-8D786EC1BCBB}">
      <dgm:prSet/>
      <dgm:spPr/>
      <dgm:t>
        <a:bodyPr/>
        <a:lstStyle/>
        <a:p>
          <a:endParaRPr lang="en-US"/>
        </a:p>
      </dgm:t>
    </dgm:pt>
    <dgm:pt modelId="{6A474FCA-B931-A046-B18D-62265DA5E3FE}">
      <dgm:prSet phldrT="[Text]"/>
      <dgm:spPr/>
      <dgm:t>
        <a:bodyPr/>
        <a:lstStyle/>
        <a:p>
          <a:r>
            <a:rPr lang="en-US" dirty="0" smtClean="0"/>
            <a:t>Wait 60 seconds</a:t>
          </a:r>
          <a:endParaRPr lang="en-US" dirty="0"/>
        </a:p>
      </dgm:t>
    </dgm:pt>
    <dgm:pt modelId="{C406D234-8848-4246-B0B4-9688960A5E56}" type="parTrans" cxnId="{5FDEBE68-B1A9-034D-9E06-E6A0CD890873}">
      <dgm:prSet/>
      <dgm:spPr/>
      <dgm:t>
        <a:bodyPr/>
        <a:lstStyle/>
        <a:p>
          <a:endParaRPr lang="en-US"/>
        </a:p>
      </dgm:t>
    </dgm:pt>
    <dgm:pt modelId="{03543990-8AF4-9E49-ACD6-9DBA13CF9FF6}" type="sibTrans" cxnId="{5FDEBE68-B1A9-034D-9E06-E6A0CD890873}">
      <dgm:prSet/>
      <dgm:spPr/>
      <dgm:t>
        <a:bodyPr/>
        <a:lstStyle/>
        <a:p>
          <a:endParaRPr lang="en-US"/>
        </a:p>
      </dgm:t>
    </dgm:pt>
    <dgm:pt modelId="{14828F20-05C9-DF46-A6AB-CAA4126C71CD}">
      <dgm:prSet phldrT="[Text]"/>
      <dgm:spPr/>
      <dgm:t>
        <a:bodyPr/>
        <a:lstStyle/>
        <a:p>
          <a:r>
            <a:rPr lang="en-US" dirty="0" smtClean="0"/>
            <a:t>Withdraw selective </a:t>
          </a:r>
          <a:r>
            <a:rPr lang="en-US" dirty="0" err="1" smtClean="0"/>
            <a:t>blackhole</a:t>
          </a:r>
          <a:r>
            <a:rPr lang="en-US" dirty="0" smtClean="0"/>
            <a:t> routes</a:t>
          </a:r>
          <a:endParaRPr lang="en-US" dirty="0"/>
        </a:p>
      </dgm:t>
    </dgm:pt>
    <dgm:pt modelId="{44F077E9-3D30-804A-B5AA-3DE0150D24B2}" type="parTrans" cxnId="{8D8C2138-D575-424F-89DE-98EC62CBB00C}">
      <dgm:prSet/>
      <dgm:spPr/>
      <dgm:t>
        <a:bodyPr/>
        <a:lstStyle/>
        <a:p>
          <a:endParaRPr lang="en-US"/>
        </a:p>
      </dgm:t>
    </dgm:pt>
    <dgm:pt modelId="{3CEA151F-5368-FC4A-B6BE-D700DCE8C20E}" type="sibTrans" cxnId="{8D8C2138-D575-424F-89DE-98EC62CBB00C}">
      <dgm:prSet/>
      <dgm:spPr/>
      <dgm:t>
        <a:bodyPr/>
        <a:lstStyle/>
        <a:p>
          <a:endParaRPr lang="en-US"/>
        </a:p>
      </dgm:t>
    </dgm:pt>
    <dgm:pt modelId="{B60AEEC7-88DA-C645-B45D-6629E6F21AE8}" type="pres">
      <dgm:prSet presAssocID="{242748DC-1155-9E44-AC98-4EDCF90042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784A40-AD6E-1346-8600-49A2A2A882DA}" type="pres">
      <dgm:prSet presAssocID="{A2B6E44A-A003-7D48-8B45-9AF864DFE18D}" presName="dummy" presStyleCnt="0"/>
      <dgm:spPr/>
    </dgm:pt>
    <dgm:pt modelId="{B010A05D-29BF-6749-AB58-7DAA894CEA61}" type="pres">
      <dgm:prSet presAssocID="{A2B6E44A-A003-7D48-8B45-9AF864DFE18D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23BB1-4B45-0444-9CFC-489C56C1C0E1}" type="pres">
      <dgm:prSet presAssocID="{03FEFA45-FEE2-5C44-99E3-DC8B9C4621F8}" presName="sibTrans" presStyleLbl="node1" presStyleIdx="0" presStyleCnt="6"/>
      <dgm:spPr/>
      <dgm:t>
        <a:bodyPr/>
        <a:lstStyle/>
        <a:p>
          <a:endParaRPr lang="en-US"/>
        </a:p>
      </dgm:t>
    </dgm:pt>
    <dgm:pt modelId="{5FF3709D-CF5B-A941-838A-5B764851BD09}" type="pres">
      <dgm:prSet presAssocID="{C30D2C96-97EA-EB43-AF3E-7CF3E1673856}" presName="dummy" presStyleCnt="0"/>
      <dgm:spPr/>
    </dgm:pt>
    <dgm:pt modelId="{6BCA299D-C12F-4549-9EEB-93675A227301}" type="pres">
      <dgm:prSet presAssocID="{C30D2C96-97EA-EB43-AF3E-7CF3E1673856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3D101-54C2-3F48-B299-3174450AE0C6}" type="pres">
      <dgm:prSet presAssocID="{7B163628-EAF4-E54E-9927-DC11D66CC484}" presName="sibTrans" presStyleLbl="node1" presStyleIdx="1" presStyleCnt="6"/>
      <dgm:spPr/>
      <dgm:t>
        <a:bodyPr/>
        <a:lstStyle/>
        <a:p>
          <a:endParaRPr lang="en-US"/>
        </a:p>
      </dgm:t>
    </dgm:pt>
    <dgm:pt modelId="{A1804ECD-0207-FA40-9E1B-62108FD655E9}" type="pres">
      <dgm:prSet presAssocID="{E3BBD2FC-4EBE-3F4D-B180-92E0775FFF37}" presName="dummy" presStyleCnt="0"/>
      <dgm:spPr/>
    </dgm:pt>
    <dgm:pt modelId="{8985149C-5F3D-4640-9A81-E276A46E7F1E}" type="pres">
      <dgm:prSet presAssocID="{E3BBD2FC-4EBE-3F4D-B180-92E0775FFF37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2BBA7-3DC6-7044-B02A-7512C3E267F3}" type="pres">
      <dgm:prSet presAssocID="{E5DDB0CD-F89D-2646-8574-4C1FEB31F56A}" presName="sibTrans" presStyleLbl="node1" presStyleIdx="2" presStyleCnt="6"/>
      <dgm:spPr/>
      <dgm:t>
        <a:bodyPr/>
        <a:lstStyle/>
        <a:p>
          <a:endParaRPr lang="en-US"/>
        </a:p>
      </dgm:t>
    </dgm:pt>
    <dgm:pt modelId="{39495BEA-E3F7-A546-9444-D6E8176CAFED}" type="pres">
      <dgm:prSet presAssocID="{5988D0A3-818A-0F41-B3B8-A2809223E9B9}" presName="dummy" presStyleCnt="0"/>
      <dgm:spPr/>
    </dgm:pt>
    <dgm:pt modelId="{6685C9DB-F66F-C64E-A736-DF115E087855}" type="pres">
      <dgm:prSet presAssocID="{5988D0A3-818A-0F41-B3B8-A2809223E9B9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6C2E3F-A2B5-EF4B-AE2F-3E00429975F0}" type="pres">
      <dgm:prSet presAssocID="{FD419BFA-5421-0D4C-BE60-D1414B0AC2B6}" presName="sibTrans" presStyleLbl="node1" presStyleIdx="3" presStyleCnt="6"/>
      <dgm:spPr/>
      <dgm:t>
        <a:bodyPr/>
        <a:lstStyle/>
        <a:p>
          <a:endParaRPr lang="en-US"/>
        </a:p>
      </dgm:t>
    </dgm:pt>
    <dgm:pt modelId="{BEB87372-8C52-9A40-912D-B7AA42355832}" type="pres">
      <dgm:prSet presAssocID="{6A474FCA-B931-A046-B18D-62265DA5E3FE}" presName="dummy" presStyleCnt="0"/>
      <dgm:spPr/>
    </dgm:pt>
    <dgm:pt modelId="{A283F4DC-3C14-A844-B62B-5B3DC26E074A}" type="pres">
      <dgm:prSet presAssocID="{6A474FCA-B931-A046-B18D-62265DA5E3FE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5371D-A378-4848-9E9D-57D84BB66D0B}" type="pres">
      <dgm:prSet presAssocID="{03543990-8AF4-9E49-ACD6-9DBA13CF9FF6}" presName="sibTrans" presStyleLbl="node1" presStyleIdx="4" presStyleCnt="6"/>
      <dgm:spPr/>
      <dgm:t>
        <a:bodyPr/>
        <a:lstStyle/>
        <a:p>
          <a:endParaRPr lang="en-US"/>
        </a:p>
      </dgm:t>
    </dgm:pt>
    <dgm:pt modelId="{01D2E2E7-2741-5046-9C27-16EDE19C61C4}" type="pres">
      <dgm:prSet presAssocID="{14828F20-05C9-DF46-A6AB-CAA4126C71CD}" presName="dummy" presStyleCnt="0"/>
      <dgm:spPr/>
    </dgm:pt>
    <dgm:pt modelId="{61DA52D5-EE97-4B42-A1C9-19BF46CACFE0}" type="pres">
      <dgm:prSet presAssocID="{14828F20-05C9-DF46-A6AB-CAA4126C71CD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2DCED-197B-A74F-A9C5-BF6B3813C30E}" type="pres">
      <dgm:prSet presAssocID="{3CEA151F-5368-FC4A-B6BE-D700DCE8C20E}" presName="sibTrans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0AD66EDD-00B5-4A48-8CB6-832857C4770B}" type="presOf" srcId="{03543990-8AF4-9E49-ACD6-9DBA13CF9FF6}" destId="{5775371D-A378-4848-9E9D-57D84BB66D0B}" srcOrd="0" destOrd="0" presId="urn:microsoft.com/office/officeart/2005/8/layout/cycle1"/>
    <dgm:cxn modelId="{8D8C2138-D575-424F-89DE-98EC62CBB00C}" srcId="{242748DC-1155-9E44-AC98-4EDCF90042B2}" destId="{14828F20-05C9-DF46-A6AB-CAA4126C71CD}" srcOrd="5" destOrd="0" parTransId="{44F077E9-3D30-804A-B5AA-3DE0150D24B2}" sibTransId="{3CEA151F-5368-FC4A-B6BE-D700DCE8C20E}"/>
    <dgm:cxn modelId="{0D52849C-D9AA-7A40-8991-3003DA524099}" type="presOf" srcId="{5988D0A3-818A-0F41-B3B8-A2809223E9B9}" destId="{6685C9DB-F66F-C64E-A736-DF115E087855}" srcOrd="0" destOrd="0" presId="urn:microsoft.com/office/officeart/2005/8/layout/cycle1"/>
    <dgm:cxn modelId="{949336B0-9E2E-4246-84F3-00BBCFFA5F20}" srcId="{242748DC-1155-9E44-AC98-4EDCF90042B2}" destId="{E3BBD2FC-4EBE-3F4D-B180-92E0775FFF37}" srcOrd="2" destOrd="0" parTransId="{454BE468-9341-B44B-AF25-7D081F132123}" sibTransId="{E5DDB0CD-F89D-2646-8574-4C1FEB31F56A}"/>
    <dgm:cxn modelId="{826440AE-39B1-D74E-9CF2-A97F54A2FFD3}" srcId="{242748DC-1155-9E44-AC98-4EDCF90042B2}" destId="{C30D2C96-97EA-EB43-AF3E-7CF3E1673856}" srcOrd="1" destOrd="0" parTransId="{8F181C3B-48AC-E241-A4B0-722FE2ADC231}" sibTransId="{7B163628-EAF4-E54E-9927-DC11D66CC484}"/>
    <dgm:cxn modelId="{151866F6-3244-6940-8F23-32CA37D782EE}" type="presOf" srcId="{03FEFA45-FEE2-5C44-99E3-DC8B9C4621F8}" destId="{C0D23BB1-4B45-0444-9CFC-489C56C1C0E1}" srcOrd="0" destOrd="0" presId="urn:microsoft.com/office/officeart/2005/8/layout/cycle1"/>
    <dgm:cxn modelId="{3C6C2EAD-79E0-4447-A36F-0CCB2B58ED42}" type="presOf" srcId="{C30D2C96-97EA-EB43-AF3E-7CF3E1673856}" destId="{6BCA299D-C12F-4549-9EEB-93675A227301}" srcOrd="0" destOrd="0" presId="urn:microsoft.com/office/officeart/2005/8/layout/cycle1"/>
    <dgm:cxn modelId="{62D81CCB-4AF5-A945-948A-79C22EC49F6F}" type="presOf" srcId="{242748DC-1155-9E44-AC98-4EDCF90042B2}" destId="{B60AEEC7-88DA-C645-B45D-6629E6F21AE8}" srcOrd="0" destOrd="0" presId="urn:microsoft.com/office/officeart/2005/8/layout/cycle1"/>
    <dgm:cxn modelId="{BEFE69AE-048F-9642-B077-E370F71090DE}" type="presOf" srcId="{6A474FCA-B931-A046-B18D-62265DA5E3FE}" destId="{A283F4DC-3C14-A844-B62B-5B3DC26E074A}" srcOrd="0" destOrd="0" presId="urn:microsoft.com/office/officeart/2005/8/layout/cycle1"/>
    <dgm:cxn modelId="{5FDEBE68-B1A9-034D-9E06-E6A0CD890873}" srcId="{242748DC-1155-9E44-AC98-4EDCF90042B2}" destId="{6A474FCA-B931-A046-B18D-62265DA5E3FE}" srcOrd="4" destOrd="0" parTransId="{C406D234-8848-4246-B0B4-9688960A5E56}" sibTransId="{03543990-8AF4-9E49-ACD6-9DBA13CF9FF6}"/>
    <dgm:cxn modelId="{852BC8D0-D84C-F44C-AA16-696F3A6A83CB}" type="presOf" srcId="{A2B6E44A-A003-7D48-8B45-9AF864DFE18D}" destId="{B010A05D-29BF-6749-AB58-7DAA894CEA61}" srcOrd="0" destOrd="0" presId="urn:microsoft.com/office/officeart/2005/8/layout/cycle1"/>
    <dgm:cxn modelId="{FA462125-A2D1-C443-AECD-11625944CD90}" type="presOf" srcId="{FD419BFA-5421-0D4C-BE60-D1414B0AC2B6}" destId="{DC6C2E3F-A2B5-EF4B-AE2F-3E00429975F0}" srcOrd="0" destOrd="0" presId="urn:microsoft.com/office/officeart/2005/8/layout/cycle1"/>
    <dgm:cxn modelId="{06202FD8-0435-FB48-AB4C-5B0E3D6692BF}" type="presOf" srcId="{7B163628-EAF4-E54E-9927-DC11D66CC484}" destId="{E183D101-54C2-3F48-B299-3174450AE0C6}" srcOrd="0" destOrd="0" presId="urn:microsoft.com/office/officeart/2005/8/layout/cycle1"/>
    <dgm:cxn modelId="{D9C62179-E743-A64E-AF4B-5783F4D3232B}" type="presOf" srcId="{14828F20-05C9-DF46-A6AB-CAA4126C71CD}" destId="{61DA52D5-EE97-4B42-A1C9-19BF46CACFE0}" srcOrd="0" destOrd="0" presId="urn:microsoft.com/office/officeart/2005/8/layout/cycle1"/>
    <dgm:cxn modelId="{B81AE02C-24D1-3240-8201-E19507D72CCB}" type="presOf" srcId="{E3BBD2FC-4EBE-3F4D-B180-92E0775FFF37}" destId="{8985149C-5F3D-4640-9A81-E276A46E7F1E}" srcOrd="0" destOrd="0" presId="urn:microsoft.com/office/officeart/2005/8/layout/cycle1"/>
    <dgm:cxn modelId="{686605DE-190B-8C4A-ABAD-8D786EC1BCBB}" srcId="{242748DC-1155-9E44-AC98-4EDCF90042B2}" destId="{5988D0A3-818A-0F41-B3B8-A2809223E9B9}" srcOrd="3" destOrd="0" parTransId="{D5354CB5-54D2-BD44-BE29-8C46079856B8}" sibTransId="{FD419BFA-5421-0D4C-BE60-D1414B0AC2B6}"/>
    <dgm:cxn modelId="{2C2F91C6-FBE8-4A4C-A3ED-6C58B89FC246}" srcId="{242748DC-1155-9E44-AC98-4EDCF90042B2}" destId="{A2B6E44A-A003-7D48-8B45-9AF864DFE18D}" srcOrd="0" destOrd="0" parTransId="{194F4BEF-E845-214C-8504-4BC4AEBEE056}" sibTransId="{03FEFA45-FEE2-5C44-99E3-DC8B9C4621F8}"/>
    <dgm:cxn modelId="{6B52215F-F213-7A4F-851E-6E8F271D229C}" type="presOf" srcId="{3CEA151F-5368-FC4A-B6BE-D700DCE8C20E}" destId="{AE72DCED-197B-A74F-A9C5-BF6B3813C30E}" srcOrd="0" destOrd="0" presId="urn:microsoft.com/office/officeart/2005/8/layout/cycle1"/>
    <dgm:cxn modelId="{F4EA630A-54A8-F742-A7FF-352ED1429A88}" type="presOf" srcId="{E5DDB0CD-F89D-2646-8574-4C1FEB31F56A}" destId="{6762BBA7-3DC6-7044-B02A-7512C3E267F3}" srcOrd="0" destOrd="0" presId="urn:microsoft.com/office/officeart/2005/8/layout/cycle1"/>
    <dgm:cxn modelId="{FFCED422-B648-EC4A-B1FB-014E8F002024}" type="presParOf" srcId="{B60AEEC7-88DA-C645-B45D-6629E6F21AE8}" destId="{07784A40-AD6E-1346-8600-49A2A2A882DA}" srcOrd="0" destOrd="0" presId="urn:microsoft.com/office/officeart/2005/8/layout/cycle1"/>
    <dgm:cxn modelId="{4FCED06A-5BAE-484F-8371-78855E34EDAD}" type="presParOf" srcId="{B60AEEC7-88DA-C645-B45D-6629E6F21AE8}" destId="{B010A05D-29BF-6749-AB58-7DAA894CEA61}" srcOrd="1" destOrd="0" presId="urn:microsoft.com/office/officeart/2005/8/layout/cycle1"/>
    <dgm:cxn modelId="{6626174C-5F37-9E41-8828-23699974E6FA}" type="presParOf" srcId="{B60AEEC7-88DA-C645-B45D-6629E6F21AE8}" destId="{C0D23BB1-4B45-0444-9CFC-489C56C1C0E1}" srcOrd="2" destOrd="0" presId="urn:microsoft.com/office/officeart/2005/8/layout/cycle1"/>
    <dgm:cxn modelId="{FAB6D342-DF1D-204C-B99C-2FAB746AAEB7}" type="presParOf" srcId="{B60AEEC7-88DA-C645-B45D-6629E6F21AE8}" destId="{5FF3709D-CF5B-A941-838A-5B764851BD09}" srcOrd="3" destOrd="0" presId="urn:microsoft.com/office/officeart/2005/8/layout/cycle1"/>
    <dgm:cxn modelId="{A3EB8673-2A23-1E4E-B9C3-C8F7EE494B29}" type="presParOf" srcId="{B60AEEC7-88DA-C645-B45D-6629E6F21AE8}" destId="{6BCA299D-C12F-4549-9EEB-93675A227301}" srcOrd="4" destOrd="0" presId="urn:microsoft.com/office/officeart/2005/8/layout/cycle1"/>
    <dgm:cxn modelId="{E2914812-EE05-2049-BA78-0A00446B6ED4}" type="presParOf" srcId="{B60AEEC7-88DA-C645-B45D-6629E6F21AE8}" destId="{E183D101-54C2-3F48-B299-3174450AE0C6}" srcOrd="5" destOrd="0" presId="urn:microsoft.com/office/officeart/2005/8/layout/cycle1"/>
    <dgm:cxn modelId="{E9988F60-C468-8546-971E-2EB4F31EFD4B}" type="presParOf" srcId="{B60AEEC7-88DA-C645-B45D-6629E6F21AE8}" destId="{A1804ECD-0207-FA40-9E1B-62108FD655E9}" srcOrd="6" destOrd="0" presId="urn:microsoft.com/office/officeart/2005/8/layout/cycle1"/>
    <dgm:cxn modelId="{6039F250-ACC0-AC4D-91D6-45EA7674C9D4}" type="presParOf" srcId="{B60AEEC7-88DA-C645-B45D-6629E6F21AE8}" destId="{8985149C-5F3D-4640-9A81-E276A46E7F1E}" srcOrd="7" destOrd="0" presId="urn:microsoft.com/office/officeart/2005/8/layout/cycle1"/>
    <dgm:cxn modelId="{C60CF7EA-C3D3-E949-8A0B-7CC9939ECF2F}" type="presParOf" srcId="{B60AEEC7-88DA-C645-B45D-6629E6F21AE8}" destId="{6762BBA7-3DC6-7044-B02A-7512C3E267F3}" srcOrd="8" destOrd="0" presId="urn:microsoft.com/office/officeart/2005/8/layout/cycle1"/>
    <dgm:cxn modelId="{03E38D55-537E-8D45-9B00-01D5D9D74EFB}" type="presParOf" srcId="{B60AEEC7-88DA-C645-B45D-6629E6F21AE8}" destId="{39495BEA-E3F7-A546-9444-D6E8176CAFED}" srcOrd="9" destOrd="0" presId="urn:microsoft.com/office/officeart/2005/8/layout/cycle1"/>
    <dgm:cxn modelId="{C32B0A03-5D75-2844-9C49-A294938BF4BF}" type="presParOf" srcId="{B60AEEC7-88DA-C645-B45D-6629E6F21AE8}" destId="{6685C9DB-F66F-C64E-A736-DF115E087855}" srcOrd="10" destOrd="0" presId="urn:microsoft.com/office/officeart/2005/8/layout/cycle1"/>
    <dgm:cxn modelId="{3EDF9A0E-88B7-0841-90DD-BBD35B21E2E7}" type="presParOf" srcId="{B60AEEC7-88DA-C645-B45D-6629E6F21AE8}" destId="{DC6C2E3F-A2B5-EF4B-AE2F-3E00429975F0}" srcOrd="11" destOrd="0" presId="urn:microsoft.com/office/officeart/2005/8/layout/cycle1"/>
    <dgm:cxn modelId="{B57560E4-FF4C-DC4E-B7D8-0F1EE26A2FB7}" type="presParOf" srcId="{B60AEEC7-88DA-C645-B45D-6629E6F21AE8}" destId="{BEB87372-8C52-9A40-912D-B7AA42355832}" srcOrd="12" destOrd="0" presId="urn:microsoft.com/office/officeart/2005/8/layout/cycle1"/>
    <dgm:cxn modelId="{BC329B44-DC0B-A843-94C8-DE4FFD148FC3}" type="presParOf" srcId="{B60AEEC7-88DA-C645-B45D-6629E6F21AE8}" destId="{A283F4DC-3C14-A844-B62B-5B3DC26E074A}" srcOrd="13" destOrd="0" presId="urn:microsoft.com/office/officeart/2005/8/layout/cycle1"/>
    <dgm:cxn modelId="{BF77D44F-21B4-D049-8387-428E24F27D9C}" type="presParOf" srcId="{B60AEEC7-88DA-C645-B45D-6629E6F21AE8}" destId="{5775371D-A378-4848-9E9D-57D84BB66D0B}" srcOrd="14" destOrd="0" presId="urn:microsoft.com/office/officeart/2005/8/layout/cycle1"/>
    <dgm:cxn modelId="{38B2B61B-1B9B-444B-BA25-8C58ED3B254E}" type="presParOf" srcId="{B60AEEC7-88DA-C645-B45D-6629E6F21AE8}" destId="{01D2E2E7-2741-5046-9C27-16EDE19C61C4}" srcOrd="15" destOrd="0" presId="urn:microsoft.com/office/officeart/2005/8/layout/cycle1"/>
    <dgm:cxn modelId="{FD7095BC-8567-5348-A521-BBE93115B2AB}" type="presParOf" srcId="{B60AEEC7-88DA-C645-B45D-6629E6F21AE8}" destId="{61DA52D5-EE97-4B42-A1C9-19BF46CACFE0}" srcOrd="16" destOrd="0" presId="urn:microsoft.com/office/officeart/2005/8/layout/cycle1"/>
    <dgm:cxn modelId="{98FBB6D0-5403-F349-9587-3F74C00D97FA}" type="presParOf" srcId="{B60AEEC7-88DA-C645-B45D-6629E6F21AE8}" destId="{AE72DCED-197B-A74F-A9C5-BF6B3813C30E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0A05D-29BF-6749-AB58-7DAA894CEA61}">
      <dsp:nvSpPr>
        <dsp:cNvPr id="0" name=""/>
        <dsp:cNvSpPr/>
      </dsp:nvSpPr>
      <dsp:spPr>
        <a:xfrm>
          <a:off x="5458594" y="11402"/>
          <a:ext cx="1126041" cy="112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DDoS</a:t>
          </a:r>
          <a:endParaRPr lang="en-US" sz="17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attack happening</a:t>
          </a:r>
          <a:endParaRPr lang="en-US" sz="1700" kern="1200" dirty="0"/>
        </a:p>
      </dsp:txBody>
      <dsp:txXfrm>
        <a:off x="5458594" y="11402"/>
        <a:ext cx="1126041" cy="1126041"/>
      </dsp:txXfrm>
    </dsp:sp>
    <dsp:sp modelId="{C0D23BB1-4B45-0444-9CFC-489C56C1C0E1}">
      <dsp:nvSpPr>
        <dsp:cNvPr id="0" name=""/>
        <dsp:cNvSpPr/>
      </dsp:nvSpPr>
      <dsp:spPr>
        <a:xfrm>
          <a:off x="2013106" y="-232"/>
          <a:ext cx="5503263" cy="5503263"/>
        </a:xfrm>
        <a:prstGeom prst="circularArrow">
          <a:avLst>
            <a:gd name="adj1" fmla="val 3990"/>
            <a:gd name="adj2" fmla="val 250296"/>
            <a:gd name="adj3" fmla="val 20573143"/>
            <a:gd name="adj4" fmla="val 18983024"/>
            <a:gd name="adj5" fmla="val 46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A299D-C12F-4549-9EEB-93675A227301}">
      <dsp:nvSpPr>
        <dsp:cNvPr id="0" name=""/>
        <dsp:cNvSpPr/>
      </dsp:nvSpPr>
      <dsp:spPr>
        <a:xfrm>
          <a:off x="6715472" y="2188378"/>
          <a:ext cx="1126041" cy="112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Packets come in on eun-2 router</a:t>
          </a:r>
          <a:endParaRPr lang="en-US" sz="1700" kern="1200" dirty="0"/>
        </a:p>
      </dsp:txBody>
      <dsp:txXfrm>
        <a:off x="6715472" y="2188378"/>
        <a:ext cx="1126041" cy="1126041"/>
      </dsp:txXfrm>
    </dsp:sp>
    <dsp:sp modelId="{E183D101-54C2-3F48-B299-3174450AE0C6}">
      <dsp:nvSpPr>
        <dsp:cNvPr id="0" name=""/>
        <dsp:cNvSpPr/>
      </dsp:nvSpPr>
      <dsp:spPr>
        <a:xfrm>
          <a:off x="2013106" y="-232"/>
          <a:ext cx="5503263" cy="5503263"/>
        </a:xfrm>
        <a:prstGeom prst="circularArrow">
          <a:avLst>
            <a:gd name="adj1" fmla="val 3990"/>
            <a:gd name="adj2" fmla="val 250296"/>
            <a:gd name="adj3" fmla="val 2366680"/>
            <a:gd name="adj4" fmla="val 776560"/>
            <a:gd name="adj5" fmla="val 46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85149C-5F3D-4640-9A81-E276A46E7F1E}">
      <dsp:nvSpPr>
        <dsp:cNvPr id="0" name=""/>
        <dsp:cNvSpPr/>
      </dsp:nvSpPr>
      <dsp:spPr>
        <a:xfrm>
          <a:off x="5458594" y="4365354"/>
          <a:ext cx="1126041" cy="112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Fastnetmon</a:t>
          </a:r>
          <a:r>
            <a:rPr lang="en-US" sz="1700" kern="1200" dirty="0" smtClean="0"/>
            <a:t> triggers</a:t>
          </a:r>
          <a:endParaRPr lang="en-US" sz="1700" kern="1200" dirty="0"/>
        </a:p>
      </dsp:txBody>
      <dsp:txXfrm>
        <a:off x="5458594" y="4365354"/>
        <a:ext cx="1126041" cy="1126041"/>
      </dsp:txXfrm>
    </dsp:sp>
    <dsp:sp modelId="{6762BBA7-3DC6-7044-B02A-7512C3E267F3}">
      <dsp:nvSpPr>
        <dsp:cNvPr id="0" name=""/>
        <dsp:cNvSpPr/>
      </dsp:nvSpPr>
      <dsp:spPr>
        <a:xfrm>
          <a:off x="2013106" y="-232"/>
          <a:ext cx="5503263" cy="5503263"/>
        </a:xfrm>
        <a:prstGeom prst="circularArrow">
          <a:avLst>
            <a:gd name="adj1" fmla="val 3990"/>
            <a:gd name="adj2" fmla="val 250296"/>
            <a:gd name="adj3" fmla="val 6111087"/>
            <a:gd name="adj4" fmla="val 4438617"/>
            <a:gd name="adj5" fmla="val 46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5C9DB-F66F-C64E-A736-DF115E087855}">
      <dsp:nvSpPr>
        <dsp:cNvPr id="0" name=""/>
        <dsp:cNvSpPr/>
      </dsp:nvSpPr>
      <dsp:spPr>
        <a:xfrm>
          <a:off x="2944839" y="4365354"/>
          <a:ext cx="1126041" cy="112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BIRD injects routes to Hibernia</a:t>
          </a:r>
          <a:endParaRPr lang="en-US" sz="1700" kern="1200" dirty="0"/>
        </a:p>
      </dsp:txBody>
      <dsp:txXfrm>
        <a:off x="2944839" y="4365354"/>
        <a:ext cx="1126041" cy="1126041"/>
      </dsp:txXfrm>
    </dsp:sp>
    <dsp:sp modelId="{DC6C2E3F-A2B5-EF4B-AE2F-3E00429975F0}">
      <dsp:nvSpPr>
        <dsp:cNvPr id="0" name=""/>
        <dsp:cNvSpPr/>
      </dsp:nvSpPr>
      <dsp:spPr>
        <a:xfrm>
          <a:off x="2013106" y="-232"/>
          <a:ext cx="5503263" cy="5503263"/>
        </a:xfrm>
        <a:prstGeom prst="circularArrow">
          <a:avLst>
            <a:gd name="adj1" fmla="val 3990"/>
            <a:gd name="adj2" fmla="val 250296"/>
            <a:gd name="adj3" fmla="val 9773143"/>
            <a:gd name="adj4" fmla="val 8183024"/>
            <a:gd name="adj5" fmla="val 46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83F4DC-3C14-A844-B62B-5B3DC26E074A}">
      <dsp:nvSpPr>
        <dsp:cNvPr id="0" name=""/>
        <dsp:cNvSpPr/>
      </dsp:nvSpPr>
      <dsp:spPr>
        <a:xfrm>
          <a:off x="1687961" y="2188378"/>
          <a:ext cx="1126041" cy="112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Wait 60 seconds</a:t>
          </a:r>
          <a:endParaRPr lang="en-US" sz="1700" kern="1200" dirty="0"/>
        </a:p>
      </dsp:txBody>
      <dsp:txXfrm>
        <a:off x="1687961" y="2188378"/>
        <a:ext cx="1126041" cy="1126041"/>
      </dsp:txXfrm>
    </dsp:sp>
    <dsp:sp modelId="{5775371D-A378-4848-9E9D-57D84BB66D0B}">
      <dsp:nvSpPr>
        <dsp:cNvPr id="0" name=""/>
        <dsp:cNvSpPr/>
      </dsp:nvSpPr>
      <dsp:spPr>
        <a:xfrm>
          <a:off x="2013106" y="-232"/>
          <a:ext cx="5503263" cy="5503263"/>
        </a:xfrm>
        <a:prstGeom prst="circularArrow">
          <a:avLst>
            <a:gd name="adj1" fmla="val 3990"/>
            <a:gd name="adj2" fmla="val 250296"/>
            <a:gd name="adj3" fmla="val 13166680"/>
            <a:gd name="adj4" fmla="val 11576560"/>
            <a:gd name="adj5" fmla="val 46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DA52D5-EE97-4B42-A1C9-19BF46CACFE0}">
      <dsp:nvSpPr>
        <dsp:cNvPr id="0" name=""/>
        <dsp:cNvSpPr/>
      </dsp:nvSpPr>
      <dsp:spPr>
        <a:xfrm>
          <a:off x="2944839" y="11402"/>
          <a:ext cx="1126041" cy="11260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Withdraw selective </a:t>
          </a:r>
          <a:r>
            <a:rPr lang="en-US" sz="1700" kern="1200" dirty="0" err="1" smtClean="0"/>
            <a:t>blackhole</a:t>
          </a:r>
          <a:r>
            <a:rPr lang="en-US" sz="1700" kern="1200" dirty="0" smtClean="0"/>
            <a:t> routes</a:t>
          </a:r>
          <a:endParaRPr lang="en-US" sz="1700" kern="1200" dirty="0"/>
        </a:p>
      </dsp:txBody>
      <dsp:txXfrm>
        <a:off x="2944839" y="11402"/>
        <a:ext cx="1126041" cy="1126041"/>
      </dsp:txXfrm>
    </dsp:sp>
    <dsp:sp modelId="{AE72DCED-197B-A74F-A9C5-BF6B3813C30E}">
      <dsp:nvSpPr>
        <dsp:cNvPr id="0" name=""/>
        <dsp:cNvSpPr/>
      </dsp:nvSpPr>
      <dsp:spPr>
        <a:xfrm>
          <a:off x="2013106" y="-232"/>
          <a:ext cx="5503263" cy="5503263"/>
        </a:xfrm>
        <a:prstGeom prst="circularArrow">
          <a:avLst>
            <a:gd name="adj1" fmla="val 3990"/>
            <a:gd name="adj2" fmla="val 250296"/>
            <a:gd name="adj3" fmla="val 16911087"/>
            <a:gd name="adj4" fmla="val 15238617"/>
            <a:gd name="adj5" fmla="val 46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B908-2027-1748-ADA5-53F3244C63C5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94B-3ECB-824D-9434-6E96AE89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52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B908-2027-1748-ADA5-53F3244C63C5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94B-3ECB-824D-9434-6E96AE89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4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B908-2027-1748-ADA5-53F3244C63C5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94B-3ECB-824D-9434-6E96AE89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5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B908-2027-1748-ADA5-53F3244C63C5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94B-3ECB-824D-9434-6E96AE89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07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B908-2027-1748-ADA5-53F3244C63C5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94B-3ECB-824D-9434-6E96AE89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61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B908-2027-1748-ADA5-53F3244C63C5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94B-3ECB-824D-9434-6E96AE89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1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B908-2027-1748-ADA5-53F3244C63C5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94B-3ECB-824D-9434-6E96AE89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6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B908-2027-1748-ADA5-53F3244C63C5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94B-3ECB-824D-9434-6E96AE89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796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B908-2027-1748-ADA5-53F3244C63C5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94B-3ECB-824D-9434-6E96AE89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37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B908-2027-1748-ADA5-53F3244C63C5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94B-3ECB-824D-9434-6E96AE89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7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7B908-2027-1748-ADA5-53F3244C63C5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1594B-3ECB-824D-9434-6E96AE89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90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7B908-2027-1748-ADA5-53F3244C63C5}" type="datetimeFigureOut">
              <a:rPr lang="en-US" smtClean="0"/>
              <a:t>17/09/15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51594B-3ECB-824D-9434-6E96AE893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92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FastVPSEestiOu/fastnetmon" TargetMode="External"/><Relationship Id="rId4" Type="http://schemas.openxmlformats.org/officeDocument/2006/relationships/hyperlink" Target="http://fastvpseestiou.github.io/fastnetmon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rd.network.cz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Ultra fast </a:t>
            </a:r>
            <a:r>
              <a:rPr lang="en-US" dirty="0" err="1" smtClean="0"/>
              <a:t>DDoS</a:t>
            </a:r>
            <a:r>
              <a:rPr lang="en-US" dirty="0" smtClean="0"/>
              <a:t> Detection with </a:t>
            </a:r>
            <a:r>
              <a:rPr lang="en-US" dirty="0" err="1" smtClean="0"/>
              <a:t>FastNetMon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at </a:t>
            </a:r>
            <a:r>
              <a:rPr lang="en-US" dirty="0" err="1" smtClean="0"/>
              <a:t>Coloclue</a:t>
            </a:r>
            <a:r>
              <a:rPr lang="en-US" dirty="0" smtClean="0"/>
              <a:t> (AS 8283)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Job Snijders</a:t>
            </a:r>
          </a:p>
          <a:p>
            <a:r>
              <a:rPr lang="en-US" dirty="0" err="1" smtClean="0"/>
              <a:t>job@instituut.et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1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991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Fastnetmon</a:t>
            </a:r>
            <a:r>
              <a:rPr lang="en-US" dirty="0" smtClean="0"/>
              <a:t> </a:t>
            </a:r>
            <a:r>
              <a:rPr lang="en-US" dirty="0" err="1" smtClean="0"/>
              <a:t>config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9916"/>
            <a:ext cx="9144000" cy="61680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baseline="30000" dirty="0" err="1" smtClean="0">
                <a:latin typeface="Courier"/>
                <a:cs typeface="Courier"/>
              </a:rPr>
              <a:t>average_calculation_time</a:t>
            </a:r>
            <a:r>
              <a:rPr lang="en-US" b="1" baseline="30000" dirty="0" smtClean="0">
                <a:latin typeface="Courier"/>
                <a:cs typeface="Courier"/>
              </a:rPr>
              <a:t> = 5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average_calculation_time_for_subnets</a:t>
            </a:r>
            <a:r>
              <a:rPr lang="en-US" baseline="30000" dirty="0" smtClean="0">
                <a:latin typeface="Courier"/>
                <a:cs typeface="Courier"/>
              </a:rPr>
              <a:t> = 20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ban_details_records_count</a:t>
            </a:r>
            <a:r>
              <a:rPr lang="en-US" baseline="30000" dirty="0" smtClean="0">
                <a:latin typeface="Courier"/>
                <a:cs typeface="Courier"/>
              </a:rPr>
              <a:t> = 100</a:t>
            </a:r>
          </a:p>
          <a:p>
            <a:pPr marL="0" indent="0">
              <a:buNone/>
            </a:pPr>
            <a:r>
              <a:rPr lang="en-US" b="1" baseline="30000" dirty="0" err="1" smtClean="0">
                <a:latin typeface="Courier"/>
                <a:cs typeface="Courier"/>
              </a:rPr>
              <a:t>ban_for_bandwidth</a:t>
            </a:r>
            <a:r>
              <a:rPr lang="en-US" b="1" baseline="30000" dirty="0" smtClean="0">
                <a:latin typeface="Courier"/>
                <a:cs typeface="Courier"/>
              </a:rPr>
              <a:t> = on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ban_for_flows</a:t>
            </a:r>
            <a:r>
              <a:rPr lang="en-US" baseline="30000" dirty="0" smtClean="0">
                <a:latin typeface="Courier"/>
                <a:cs typeface="Courier"/>
              </a:rPr>
              <a:t> = off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ban_for_pps</a:t>
            </a:r>
            <a:r>
              <a:rPr lang="en-US" baseline="30000" dirty="0" smtClean="0">
                <a:latin typeface="Courier"/>
                <a:cs typeface="Courier"/>
              </a:rPr>
              <a:t> = off</a:t>
            </a:r>
          </a:p>
          <a:p>
            <a:pPr marL="0" indent="0">
              <a:buNone/>
            </a:pPr>
            <a:r>
              <a:rPr lang="en-US" b="1" baseline="30000" dirty="0" err="1" smtClean="0">
                <a:latin typeface="Courier"/>
                <a:cs typeface="Courier"/>
              </a:rPr>
              <a:t>ban_time</a:t>
            </a:r>
            <a:r>
              <a:rPr lang="en-US" b="1" baseline="30000" dirty="0" smtClean="0">
                <a:latin typeface="Courier"/>
                <a:cs typeface="Courier"/>
              </a:rPr>
              <a:t> = 60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check_period</a:t>
            </a:r>
            <a:r>
              <a:rPr lang="en-US" baseline="30000" dirty="0" smtClean="0">
                <a:latin typeface="Courier"/>
                <a:cs typeface="Courier"/>
              </a:rPr>
              <a:t> = 1</a:t>
            </a:r>
          </a:p>
          <a:p>
            <a:pPr marL="0" indent="0">
              <a:buNone/>
            </a:pPr>
            <a:r>
              <a:rPr lang="en-US" b="1" baseline="30000" dirty="0" err="1" smtClean="0">
                <a:latin typeface="Courier"/>
                <a:cs typeface="Courier"/>
              </a:rPr>
              <a:t>enable_ban</a:t>
            </a:r>
            <a:r>
              <a:rPr lang="en-US" b="1" baseline="30000" dirty="0" smtClean="0">
                <a:latin typeface="Courier"/>
                <a:cs typeface="Courier"/>
              </a:rPr>
              <a:t> = on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enable_connection_tracking</a:t>
            </a:r>
            <a:r>
              <a:rPr lang="en-US" baseline="30000" dirty="0" smtClean="0">
                <a:latin typeface="Courier"/>
                <a:cs typeface="Courier"/>
              </a:rPr>
              <a:t> = off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enable_pf_ring_zc_mode</a:t>
            </a:r>
            <a:r>
              <a:rPr lang="en-US" baseline="30000" dirty="0" smtClean="0">
                <a:latin typeface="Courier"/>
                <a:cs typeface="Courier"/>
              </a:rPr>
              <a:t> = off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enable_subnet_counters</a:t>
            </a:r>
            <a:r>
              <a:rPr lang="en-US" baseline="30000" dirty="0" smtClean="0">
                <a:latin typeface="Courier"/>
                <a:cs typeface="Courier"/>
              </a:rPr>
              <a:t> = off</a:t>
            </a:r>
          </a:p>
          <a:p>
            <a:pPr marL="0" indent="0">
              <a:buNone/>
            </a:pPr>
            <a:r>
              <a:rPr lang="en-US" b="1" baseline="30000" dirty="0" smtClean="0">
                <a:latin typeface="Courier"/>
                <a:cs typeface="Courier"/>
              </a:rPr>
              <a:t>interfaces = p1p2,p2p1,p2p2.1003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max_ips_in_list</a:t>
            </a:r>
            <a:r>
              <a:rPr lang="en-US" baseline="30000" dirty="0" smtClean="0">
                <a:latin typeface="Courier"/>
                <a:cs typeface="Courier"/>
              </a:rPr>
              <a:t> = 10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mirror_netmap</a:t>
            </a:r>
            <a:r>
              <a:rPr lang="en-US" baseline="30000" dirty="0" smtClean="0">
                <a:latin typeface="Courier"/>
                <a:cs typeface="Courier"/>
              </a:rPr>
              <a:t> = off</a:t>
            </a:r>
          </a:p>
          <a:p>
            <a:pPr marL="0" indent="0">
              <a:buNone/>
            </a:pPr>
            <a:r>
              <a:rPr lang="en-US" b="1" baseline="30000" dirty="0" smtClean="0">
                <a:latin typeface="Courier"/>
                <a:cs typeface="Courier"/>
              </a:rPr>
              <a:t>mirror = on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monitor_local_ip_addresses</a:t>
            </a:r>
            <a:r>
              <a:rPr lang="en-US" baseline="30000" dirty="0" smtClean="0">
                <a:latin typeface="Courier"/>
                <a:cs typeface="Courier"/>
              </a:rPr>
              <a:t> = on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networks_list_path</a:t>
            </a:r>
            <a:r>
              <a:rPr lang="en-US" baseline="30000" dirty="0" smtClean="0">
                <a:latin typeface="Courier"/>
                <a:cs typeface="Courier"/>
              </a:rPr>
              <a:t> = /</a:t>
            </a:r>
            <a:r>
              <a:rPr lang="en-US" baseline="30000" dirty="0" err="1" smtClean="0">
                <a:latin typeface="Courier"/>
                <a:cs typeface="Courier"/>
              </a:rPr>
              <a:t>etc</a:t>
            </a:r>
            <a:r>
              <a:rPr lang="en-US" baseline="30000" dirty="0" smtClean="0">
                <a:latin typeface="Courier"/>
                <a:cs typeface="Courier"/>
              </a:rPr>
              <a:t>/</a:t>
            </a:r>
            <a:r>
              <a:rPr lang="en-US" baseline="30000" dirty="0" err="1" smtClean="0">
                <a:latin typeface="Courier"/>
                <a:cs typeface="Courier"/>
              </a:rPr>
              <a:t>networks_list</a:t>
            </a:r>
            <a:endParaRPr lang="en-US" baseline="30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b="1" baseline="30000" dirty="0" err="1" smtClean="0">
                <a:latin typeface="Courier"/>
                <a:cs typeface="Courier"/>
              </a:rPr>
              <a:t>notify_script_path</a:t>
            </a:r>
            <a:r>
              <a:rPr lang="en-US" b="1" baseline="30000" dirty="0" smtClean="0">
                <a:latin typeface="Courier"/>
                <a:cs typeface="Courier"/>
              </a:rPr>
              <a:t> = /</a:t>
            </a:r>
            <a:r>
              <a:rPr lang="en-US" b="1" baseline="30000" dirty="0" err="1" smtClean="0">
                <a:latin typeface="Courier"/>
                <a:cs typeface="Courier"/>
              </a:rPr>
              <a:t>usr</a:t>
            </a:r>
            <a:r>
              <a:rPr lang="en-US" b="1" baseline="30000" dirty="0" smtClean="0">
                <a:latin typeface="Courier"/>
                <a:cs typeface="Courier"/>
              </a:rPr>
              <a:t>/local/bin/</a:t>
            </a:r>
            <a:r>
              <a:rPr lang="en-US" b="1" baseline="30000" dirty="0" err="1" smtClean="0">
                <a:latin typeface="Courier"/>
                <a:cs typeface="Courier"/>
              </a:rPr>
              <a:t>notify_about_attack.sh</a:t>
            </a:r>
            <a:endParaRPr lang="en-US" b="1" baseline="30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b="1" baseline="30000" dirty="0" err="1" smtClean="0">
                <a:latin typeface="Courier"/>
                <a:cs typeface="Courier"/>
              </a:rPr>
              <a:t>process_incoming_traffic</a:t>
            </a:r>
            <a:r>
              <a:rPr lang="en-US" b="1" baseline="30000" dirty="0" smtClean="0">
                <a:latin typeface="Courier"/>
                <a:cs typeface="Courier"/>
              </a:rPr>
              <a:t> = on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process_outgoing_traffic</a:t>
            </a:r>
            <a:r>
              <a:rPr lang="en-US" baseline="30000" dirty="0" smtClean="0">
                <a:latin typeface="Courier"/>
                <a:cs typeface="Courier"/>
              </a:rPr>
              <a:t> = off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sort_parameter</a:t>
            </a:r>
            <a:r>
              <a:rPr lang="en-US" baseline="30000" dirty="0" smtClean="0">
                <a:latin typeface="Courier"/>
                <a:cs typeface="Courier"/>
              </a:rPr>
              <a:t> = bytes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threshold_flows</a:t>
            </a:r>
            <a:r>
              <a:rPr lang="en-US" baseline="30000" dirty="0" smtClean="0">
                <a:latin typeface="Courier"/>
                <a:cs typeface="Courier"/>
              </a:rPr>
              <a:t> = 3500</a:t>
            </a:r>
          </a:p>
          <a:p>
            <a:pPr marL="0" indent="0">
              <a:buNone/>
            </a:pPr>
            <a:r>
              <a:rPr lang="en-US" b="1" baseline="30000" dirty="0" err="1" smtClean="0">
                <a:latin typeface="Courier"/>
                <a:cs typeface="Courier"/>
              </a:rPr>
              <a:t>threshold_mbps</a:t>
            </a:r>
            <a:r>
              <a:rPr lang="en-US" b="1" baseline="30000" dirty="0" smtClean="0">
                <a:latin typeface="Courier"/>
                <a:cs typeface="Courier"/>
              </a:rPr>
              <a:t> = 400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threshold_pps</a:t>
            </a:r>
            <a:r>
              <a:rPr lang="en-US" baseline="30000" dirty="0" smtClean="0">
                <a:latin typeface="Courier"/>
                <a:cs typeface="Courier"/>
              </a:rPr>
              <a:t> = 20000</a:t>
            </a: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white_list_path</a:t>
            </a:r>
            <a:r>
              <a:rPr lang="en-US" baseline="30000" dirty="0" smtClean="0">
                <a:latin typeface="Courier"/>
                <a:cs typeface="Courier"/>
              </a:rPr>
              <a:t> = /</a:t>
            </a:r>
            <a:r>
              <a:rPr lang="en-US" baseline="30000" dirty="0" err="1" smtClean="0">
                <a:latin typeface="Courier"/>
                <a:cs typeface="Courier"/>
              </a:rPr>
              <a:t>etc</a:t>
            </a:r>
            <a:r>
              <a:rPr lang="en-US" baseline="30000" dirty="0" smtClean="0">
                <a:latin typeface="Courier"/>
                <a:cs typeface="Courier"/>
              </a:rPr>
              <a:t>/</a:t>
            </a:r>
            <a:r>
              <a:rPr lang="en-US" baseline="30000" dirty="0" err="1" smtClean="0">
                <a:latin typeface="Courier"/>
                <a:cs typeface="Courier"/>
              </a:rPr>
              <a:t>networks_whitelist</a:t>
            </a:r>
            <a:endParaRPr lang="en-US" baseline="30000" dirty="0">
              <a:latin typeface="Courier"/>
              <a:cs typeface="Courier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40574" y="1490440"/>
            <a:ext cx="5124050" cy="2962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/</a:t>
            </a:r>
            <a:r>
              <a:rPr lang="en-US" sz="2000" dirty="0" err="1" smtClean="0">
                <a:latin typeface="Courier"/>
                <a:cs typeface="Courier"/>
              </a:rPr>
              <a:t>etc</a:t>
            </a:r>
            <a:r>
              <a:rPr lang="en-US" sz="2000" dirty="0" smtClean="0">
                <a:latin typeface="Courier"/>
                <a:cs typeface="Courier"/>
              </a:rPr>
              <a:t>/</a:t>
            </a:r>
            <a:r>
              <a:rPr lang="en-US" sz="2000" dirty="0" err="1" smtClean="0">
                <a:latin typeface="Courier"/>
                <a:cs typeface="Courier"/>
              </a:rPr>
              <a:t>networks_list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94.142.240.0/21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185.52.224.0/22</a:t>
            </a:r>
          </a:p>
          <a:p>
            <a:pPr marL="0" indent="0">
              <a:buFont typeface="Arial"/>
              <a:buNone/>
            </a:pPr>
            <a:r>
              <a:rPr lang="en-US" sz="2000" dirty="0" smtClean="0">
                <a:latin typeface="Courier"/>
                <a:cs typeface="Courier"/>
              </a:rPr>
              <a:t>195.72.124.0/22</a:t>
            </a: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33310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“deal with it”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44036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root@eunetworks-2:~# cat /</a:t>
            </a:r>
            <a:r>
              <a:rPr lang="en-US" baseline="30000" dirty="0" err="1" smtClean="0">
                <a:latin typeface="Courier"/>
                <a:cs typeface="Courier"/>
              </a:rPr>
              <a:t>usr</a:t>
            </a:r>
            <a:r>
              <a:rPr lang="en-US" baseline="30000" dirty="0" smtClean="0">
                <a:latin typeface="Courier"/>
                <a:cs typeface="Courier"/>
              </a:rPr>
              <a:t>/local/bin/</a:t>
            </a:r>
            <a:r>
              <a:rPr lang="en-US" baseline="30000" dirty="0" err="1" smtClean="0">
                <a:latin typeface="Courier"/>
                <a:cs typeface="Courier"/>
              </a:rPr>
              <a:t>notify_about_attack.sh</a:t>
            </a:r>
            <a:r>
              <a:rPr lang="en-US" baseline="30000" dirty="0" smtClean="0">
                <a:latin typeface="Courier"/>
                <a:cs typeface="Courier"/>
              </a:rPr>
              <a:t> | </a:t>
            </a:r>
            <a:r>
              <a:rPr lang="en-US" baseline="30000" dirty="0" err="1" smtClean="0">
                <a:latin typeface="Courier"/>
                <a:cs typeface="Courier"/>
              </a:rPr>
              <a:t>grep</a:t>
            </a:r>
            <a:r>
              <a:rPr lang="en-US" baseline="30000" dirty="0" smtClean="0">
                <a:latin typeface="Courier"/>
                <a:cs typeface="Courier"/>
              </a:rPr>
              <a:t> -v \#</a:t>
            </a:r>
          </a:p>
          <a:p>
            <a:pPr marL="0" indent="0">
              <a:buNone/>
            </a:pPr>
            <a:endParaRPr lang="en-US" baseline="30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baseline="30000" dirty="0" err="1" smtClean="0">
                <a:latin typeface="Courier"/>
                <a:cs typeface="Courier"/>
              </a:rPr>
              <a:t>email_notify</a:t>
            </a:r>
            <a:r>
              <a:rPr lang="en-US" baseline="30000" dirty="0" smtClean="0">
                <a:latin typeface="Courier"/>
                <a:cs typeface="Courier"/>
              </a:rPr>
              <a:t>=</a:t>
            </a:r>
            <a:r>
              <a:rPr lang="en-US" baseline="30000" dirty="0" err="1" smtClean="0">
                <a:latin typeface="Courier"/>
                <a:cs typeface="Courier"/>
              </a:rPr>
              <a:t>routers@coloclue.net</a:t>
            </a:r>
            <a:endParaRPr lang="en-US" baseline="30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if [ "$4" = "unban" ]; then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    </a:t>
            </a:r>
            <a:r>
              <a:rPr lang="en-US" baseline="30000" dirty="0" err="1" smtClean="0">
                <a:latin typeface="Courier"/>
                <a:cs typeface="Courier"/>
              </a:rPr>
              <a:t>rm</a:t>
            </a:r>
            <a:r>
              <a:rPr lang="en-US" baseline="30000" dirty="0" smtClean="0">
                <a:latin typeface="Courier"/>
                <a:cs typeface="Courier"/>
              </a:rPr>
              <a:t> /</a:t>
            </a:r>
            <a:r>
              <a:rPr lang="en-US" baseline="30000" dirty="0" err="1" smtClean="0">
                <a:latin typeface="Courier"/>
                <a:cs typeface="Courier"/>
              </a:rPr>
              <a:t>etc</a:t>
            </a:r>
            <a:r>
              <a:rPr lang="en-US" baseline="30000" dirty="0" smtClean="0">
                <a:latin typeface="Courier"/>
                <a:cs typeface="Courier"/>
              </a:rPr>
              <a:t>/bird/</a:t>
            </a:r>
            <a:r>
              <a:rPr lang="en-US" baseline="30000" dirty="0" err="1" smtClean="0">
                <a:latin typeface="Courier"/>
                <a:cs typeface="Courier"/>
              </a:rPr>
              <a:t>blackholes</a:t>
            </a:r>
            <a:r>
              <a:rPr lang="en-US" baseline="30000" dirty="0" smtClean="0">
                <a:latin typeface="Courier"/>
                <a:cs typeface="Courier"/>
              </a:rPr>
              <a:t>/${1}.ipv4.conf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    </a:t>
            </a:r>
            <a:r>
              <a:rPr lang="en-US" baseline="30000" dirty="0" err="1" smtClean="0">
                <a:latin typeface="Courier"/>
                <a:cs typeface="Courier"/>
              </a:rPr>
              <a:t>birdc</a:t>
            </a:r>
            <a:r>
              <a:rPr lang="en-US" baseline="30000" dirty="0" smtClean="0">
                <a:latin typeface="Courier"/>
                <a:cs typeface="Courier"/>
              </a:rPr>
              <a:t> configure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    echo "(INFO) removing mitigation for IP $1" | /</a:t>
            </a:r>
            <a:r>
              <a:rPr lang="en-US" baseline="30000" dirty="0" err="1" smtClean="0">
                <a:latin typeface="Courier"/>
                <a:cs typeface="Courier"/>
              </a:rPr>
              <a:t>usr</a:t>
            </a:r>
            <a:r>
              <a:rPr lang="en-US" baseline="30000" dirty="0" smtClean="0">
                <a:latin typeface="Courier"/>
                <a:cs typeface="Courier"/>
              </a:rPr>
              <a:t>/local/bin/</a:t>
            </a:r>
            <a:r>
              <a:rPr lang="en-US" baseline="30000" dirty="0" err="1" smtClean="0">
                <a:latin typeface="Courier"/>
                <a:cs typeface="Courier"/>
              </a:rPr>
              <a:t>klue.pl</a:t>
            </a:r>
            <a:endParaRPr lang="en-US" baseline="30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    exit 0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fi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if [ "$4" = "ban" ]; then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    cat | mail -s "</a:t>
            </a:r>
            <a:r>
              <a:rPr lang="en-US" baseline="30000" dirty="0" err="1" smtClean="0">
                <a:latin typeface="Courier"/>
                <a:cs typeface="Courier"/>
              </a:rPr>
              <a:t>FastNetMon</a:t>
            </a:r>
            <a:r>
              <a:rPr lang="en-US" baseline="30000" dirty="0" smtClean="0">
                <a:latin typeface="Courier"/>
                <a:cs typeface="Courier"/>
              </a:rPr>
              <a:t>: IP $1 blocked: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aseline="30000" dirty="0" smtClean="0">
                <a:latin typeface="Courier"/>
                <a:cs typeface="Courier"/>
              </a:rPr>
              <a:t>$2,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baseline="30000" dirty="0" smtClean="0">
                <a:latin typeface="Courier"/>
                <a:cs typeface="Courier"/>
              </a:rPr>
              <a:t>$3 </a:t>
            </a:r>
            <a:r>
              <a:rPr lang="en-US" baseline="30000" dirty="0" err="1" smtClean="0">
                <a:latin typeface="Courier"/>
                <a:cs typeface="Courier"/>
              </a:rPr>
              <a:t>pps</a:t>
            </a:r>
            <a:r>
              <a:rPr lang="en-US" baseline="30000" dirty="0" smtClean="0">
                <a:latin typeface="Courier"/>
                <a:cs typeface="Courier"/>
              </a:rPr>
              <a:t> attack" $</a:t>
            </a:r>
            <a:r>
              <a:rPr lang="en-US" baseline="30000" dirty="0" err="1" smtClean="0">
                <a:latin typeface="Courier"/>
                <a:cs typeface="Courier"/>
              </a:rPr>
              <a:t>email_notify</a:t>
            </a:r>
            <a:r>
              <a:rPr lang="en-US" baseline="300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    cat &lt;&lt; EOF &gt; /</a:t>
            </a:r>
            <a:r>
              <a:rPr lang="en-US" baseline="30000" dirty="0" err="1" smtClean="0">
                <a:latin typeface="Courier"/>
                <a:cs typeface="Courier"/>
              </a:rPr>
              <a:t>etc</a:t>
            </a:r>
            <a:r>
              <a:rPr lang="en-US" baseline="30000" dirty="0" smtClean="0">
                <a:latin typeface="Courier"/>
                <a:cs typeface="Courier"/>
              </a:rPr>
              <a:t>/bird/</a:t>
            </a:r>
            <a:r>
              <a:rPr lang="en-US" baseline="30000" dirty="0" err="1" smtClean="0">
                <a:latin typeface="Courier"/>
                <a:cs typeface="Courier"/>
              </a:rPr>
              <a:t>blackholes</a:t>
            </a:r>
            <a:r>
              <a:rPr lang="en-US" baseline="30000" dirty="0" smtClean="0">
                <a:latin typeface="Courier"/>
                <a:cs typeface="Courier"/>
              </a:rPr>
              <a:t>/${1}.ipv4.conf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route ${1}/32 via "lo";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route $(echo ${1} | </a:t>
            </a:r>
            <a:r>
              <a:rPr lang="en-US" baseline="30000" dirty="0" err="1" smtClean="0">
                <a:latin typeface="Courier"/>
                <a:cs typeface="Courier"/>
              </a:rPr>
              <a:t>sed</a:t>
            </a:r>
            <a:r>
              <a:rPr lang="en-US" baseline="30000" dirty="0" smtClean="0">
                <a:latin typeface="Courier"/>
                <a:cs typeface="Courier"/>
              </a:rPr>
              <a:t> 's/\.[0-9]*$/.0\/24/') via "lo";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EOF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    </a:t>
            </a:r>
            <a:r>
              <a:rPr lang="en-US" baseline="30000" dirty="0" err="1" smtClean="0">
                <a:latin typeface="Courier"/>
                <a:cs typeface="Courier"/>
              </a:rPr>
              <a:t>birdc</a:t>
            </a:r>
            <a:r>
              <a:rPr lang="en-US" baseline="30000" dirty="0" smtClean="0">
                <a:latin typeface="Courier"/>
                <a:cs typeface="Courier"/>
              </a:rPr>
              <a:t> configure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    echo "(WARNING) IP $1 is under attack: $3 </a:t>
            </a:r>
            <a:r>
              <a:rPr lang="en-US" baseline="30000" dirty="0" err="1" smtClean="0">
                <a:latin typeface="Courier"/>
                <a:cs typeface="Courier"/>
              </a:rPr>
              <a:t>pps</a:t>
            </a:r>
            <a:r>
              <a:rPr lang="en-US" baseline="30000" dirty="0" smtClean="0">
                <a:latin typeface="Courier"/>
                <a:cs typeface="Courier"/>
              </a:rPr>
              <a:t> - starting mitigation" | /</a:t>
            </a:r>
            <a:r>
              <a:rPr lang="en-US" baseline="30000" dirty="0" err="1" smtClean="0">
                <a:latin typeface="Courier"/>
                <a:cs typeface="Courier"/>
              </a:rPr>
              <a:t>usr</a:t>
            </a:r>
            <a:r>
              <a:rPr lang="en-US" baseline="30000" dirty="0" smtClean="0">
                <a:latin typeface="Courier"/>
                <a:cs typeface="Courier"/>
              </a:rPr>
              <a:t>/local/bin/</a:t>
            </a:r>
            <a:r>
              <a:rPr lang="en-US" baseline="30000" dirty="0" err="1" smtClean="0">
                <a:latin typeface="Courier"/>
                <a:cs typeface="Courier"/>
              </a:rPr>
              <a:t>klue.pl</a:t>
            </a:r>
            <a:endParaRPr lang="en-US" baseline="30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    exit 0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fi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if [ "$4" == "</a:t>
            </a:r>
            <a:r>
              <a:rPr lang="en-US" baseline="30000" dirty="0" err="1" smtClean="0">
                <a:latin typeface="Courier"/>
                <a:cs typeface="Courier"/>
              </a:rPr>
              <a:t>attack_details</a:t>
            </a:r>
            <a:r>
              <a:rPr lang="en-US" baseline="30000" dirty="0" smtClean="0">
                <a:latin typeface="Courier"/>
                <a:cs typeface="Courier"/>
              </a:rPr>
              <a:t>" ]; then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    cat | mail -s "</a:t>
            </a:r>
            <a:r>
              <a:rPr lang="en-US" baseline="30000" dirty="0" err="1" smtClean="0">
                <a:latin typeface="Courier"/>
                <a:cs typeface="Courier"/>
              </a:rPr>
              <a:t>FastNetMon</a:t>
            </a:r>
            <a:r>
              <a:rPr lang="en-US" baseline="30000" dirty="0" smtClean="0">
                <a:latin typeface="Courier"/>
                <a:cs typeface="Courier"/>
              </a:rPr>
              <a:t> Guard: IP $1 blocked because $2 attack with power $3 </a:t>
            </a:r>
            <a:r>
              <a:rPr lang="en-US" baseline="30000" dirty="0" err="1" smtClean="0">
                <a:latin typeface="Courier"/>
                <a:cs typeface="Courier"/>
              </a:rPr>
              <a:t>pps</a:t>
            </a:r>
            <a:r>
              <a:rPr lang="en-US" baseline="30000" dirty="0" smtClean="0">
                <a:latin typeface="Courier"/>
                <a:cs typeface="Courier"/>
              </a:rPr>
              <a:t>" $</a:t>
            </a:r>
            <a:r>
              <a:rPr lang="en-US" baseline="30000" dirty="0" err="1" smtClean="0">
                <a:latin typeface="Courier"/>
                <a:cs typeface="Courier"/>
              </a:rPr>
              <a:t>email_notify</a:t>
            </a:r>
            <a:r>
              <a:rPr lang="en-US" baseline="300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baseline="30000" dirty="0" smtClean="0">
                <a:latin typeface="Courier"/>
                <a:cs typeface="Courier"/>
              </a:rPr>
              <a:t>fi</a:t>
            </a:r>
            <a:endParaRPr lang="en-US" baseline="30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04474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Injecting into BIRD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# in </a:t>
            </a:r>
            <a:r>
              <a:rPr lang="en-US" sz="2000" dirty="0" smtClean="0">
                <a:latin typeface="Courier"/>
                <a:cs typeface="Courier"/>
              </a:rPr>
              <a:t>/</a:t>
            </a:r>
            <a:r>
              <a:rPr lang="en-US" sz="2000" dirty="0" err="1" smtClean="0">
                <a:latin typeface="Courier"/>
                <a:cs typeface="Courier"/>
              </a:rPr>
              <a:t>etc</a:t>
            </a:r>
            <a:r>
              <a:rPr lang="en-US" sz="2000" dirty="0" smtClean="0">
                <a:latin typeface="Courier"/>
                <a:cs typeface="Courier"/>
              </a:rPr>
              <a:t>/</a:t>
            </a:r>
            <a:r>
              <a:rPr lang="en-US" sz="2000" dirty="0" smtClean="0">
                <a:latin typeface="Courier"/>
                <a:cs typeface="Courier"/>
              </a:rPr>
              <a:t>bird/</a:t>
            </a:r>
            <a:r>
              <a:rPr lang="en-US" sz="2000" dirty="0" err="1" smtClean="0">
                <a:latin typeface="Courier"/>
                <a:cs typeface="Courier"/>
              </a:rPr>
              <a:t>bird.conf</a:t>
            </a: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protocol </a:t>
            </a:r>
            <a:r>
              <a:rPr lang="en-US" sz="2000" dirty="0">
                <a:latin typeface="Courier"/>
                <a:cs typeface="Courier"/>
              </a:rPr>
              <a:t>static blackhole1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    include "/</a:t>
            </a:r>
            <a:r>
              <a:rPr lang="en-US" sz="2000" dirty="0" err="1">
                <a:latin typeface="Courier"/>
                <a:cs typeface="Courier"/>
              </a:rPr>
              <a:t>etc</a:t>
            </a:r>
            <a:r>
              <a:rPr lang="en-US" sz="2000" dirty="0">
                <a:latin typeface="Courier"/>
                <a:cs typeface="Courier"/>
              </a:rPr>
              <a:t>/bird/</a:t>
            </a:r>
            <a:r>
              <a:rPr lang="en-US" sz="2000" dirty="0" err="1">
                <a:latin typeface="Courier"/>
                <a:cs typeface="Courier"/>
              </a:rPr>
              <a:t>blackholes</a:t>
            </a:r>
            <a:r>
              <a:rPr lang="en-US" sz="2000" dirty="0">
                <a:latin typeface="Courier"/>
                <a:cs typeface="Courier"/>
              </a:rPr>
              <a:t>/*.ipv4.conf";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}</a:t>
            </a: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template </a:t>
            </a:r>
            <a:r>
              <a:rPr lang="en-US" sz="2000" dirty="0" err="1">
                <a:latin typeface="Courier"/>
                <a:cs typeface="Courier"/>
              </a:rPr>
              <a:t>bgp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ibgp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{ .. }    # don’t tell </a:t>
            </a:r>
            <a:r>
              <a:rPr lang="en-US" sz="2000" dirty="0" err="1" smtClean="0">
                <a:latin typeface="Courier"/>
                <a:cs typeface="Courier"/>
              </a:rPr>
              <a:t>iBGP</a:t>
            </a:r>
            <a:r>
              <a:rPr lang="en-US" sz="2000" dirty="0" smtClean="0">
                <a:latin typeface="Courier"/>
                <a:cs typeface="Courier"/>
              </a:rPr>
              <a:t> neighbors about </a:t>
            </a:r>
            <a:r>
              <a:rPr lang="en-US" sz="2000" dirty="0" err="1" smtClean="0">
                <a:latin typeface="Courier"/>
                <a:cs typeface="Courier"/>
              </a:rPr>
              <a:t>blackholes</a:t>
            </a: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protocol kernel </a:t>
            </a:r>
            <a:r>
              <a:rPr lang="en-US" sz="2000" dirty="0" smtClean="0">
                <a:latin typeface="Courier"/>
                <a:cs typeface="Courier"/>
              </a:rPr>
              <a:t>{ .. }      # don’t push </a:t>
            </a:r>
            <a:r>
              <a:rPr lang="en-US" sz="2000" dirty="0" err="1" smtClean="0">
                <a:latin typeface="Courier"/>
                <a:cs typeface="Courier"/>
              </a:rPr>
              <a:t>blackholes</a:t>
            </a:r>
            <a:r>
              <a:rPr lang="en-US" sz="2000" dirty="0" smtClean="0">
                <a:latin typeface="Courier"/>
                <a:cs typeface="Courier"/>
              </a:rPr>
              <a:t> into FIB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	</a:t>
            </a:r>
            <a:r>
              <a:rPr lang="en-US" sz="2000" dirty="0" smtClean="0">
                <a:latin typeface="Courier"/>
                <a:cs typeface="Courier"/>
              </a:rPr>
              <a:t>…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export filter {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            if proto = "blackhole1" then reject;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            accept;</a:t>
            </a:r>
          </a:p>
          <a:p>
            <a:pPr marL="0" indent="0">
              <a:buNone/>
            </a:pPr>
            <a:r>
              <a:rPr lang="en-US" sz="2000" dirty="0">
                <a:latin typeface="Courier"/>
                <a:cs typeface="Courier"/>
              </a:rPr>
              <a:t>        }</a:t>
            </a:r>
            <a:r>
              <a:rPr lang="en-US" sz="2000" dirty="0" smtClean="0">
                <a:latin typeface="Courier"/>
                <a:cs typeface="Courier"/>
              </a:rPr>
              <a:t>;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	….</a:t>
            </a:r>
          </a:p>
          <a:p>
            <a:pPr marL="0" indent="0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root</a:t>
            </a:r>
            <a:r>
              <a:rPr lang="en-US" sz="2000" dirty="0" smtClean="0">
                <a:latin typeface="Courier"/>
                <a:cs typeface="Courier"/>
              </a:rPr>
              <a:t>@eunetworks-2:/</a:t>
            </a:r>
            <a:r>
              <a:rPr lang="en-US" sz="2000" dirty="0" err="1" smtClean="0">
                <a:latin typeface="Courier"/>
                <a:cs typeface="Courier"/>
              </a:rPr>
              <a:t>etc</a:t>
            </a:r>
            <a:r>
              <a:rPr lang="en-US" sz="2000" dirty="0" smtClean="0">
                <a:latin typeface="Courier"/>
                <a:cs typeface="Courier"/>
              </a:rPr>
              <a:t>/bird/</a:t>
            </a:r>
            <a:r>
              <a:rPr lang="en-US" sz="2000" dirty="0" err="1" smtClean="0">
                <a:latin typeface="Courier"/>
                <a:cs typeface="Courier"/>
              </a:rPr>
              <a:t>blackholes</a:t>
            </a:r>
            <a:r>
              <a:rPr lang="en-US" sz="2000" dirty="0" smtClean="0">
                <a:latin typeface="Courier"/>
                <a:cs typeface="Courier"/>
              </a:rPr>
              <a:t># cat 1.ipv4.conf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route 94.142.241.51/32 via "lo";   # victim IP address</a:t>
            </a:r>
          </a:p>
          <a:p>
            <a:pPr marL="0" indent="0">
              <a:buNone/>
            </a:pPr>
            <a:r>
              <a:rPr lang="en-US" sz="2000" dirty="0" smtClean="0">
                <a:latin typeface="Courier"/>
                <a:cs typeface="Courier"/>
              </a:rPr>
              <a:t>route 94.142.241.0/24 via "lo";    # draw traffic</a:t>
            </a:r>
          </a:p>
          <a:p>
            <a:pPr marL="0" indent="0">
              <a:buNone/>
            </a:pPr>
            <a:endParaRPr lang="en-US" sz="20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1047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filter </a:t>
            </a:r>
            <a:r>
              <a:rPr lang="en-US" dirty="0" err="1" smtClean="0"/>
              <a:t>ebgp_export_hibernia</a:t>
            </a:r>
            <a:r>
              <a:rPr lang="en-US" dirty="0" smtClean="0"/>
              <a:t> {</a:t>
            </a:r>
          </a:p>
          <a:p>
            <a:pPr marL="0" indent="0">
              <a:buNone/>
            </a:pPr>
            <a:r>
              <a:rPr lang="en-US" dirty="0" smtClean="0"/>
              <a:t>        if ( </a:t>
            </a:r>
            <a:r>
              <a:rPr lang="en-US" dirty="0" err="1" smtClean="0"/>
              <a:t>is_coloclue_supernet</a:t>
            </a:r>
            <a:r>
              <a:rPr lang="en-US" dirty="0" smtClean="0"/>
              <a:t>() ) then {</a:t>
            </a:r>
          </a:p>
          <a:p>
            <a:pPr marL="0" indent="0">
              <a:buNone/>
            </a:pPr>
            <a:r>
              <a:rPr lang="en-US" dirty="0" smtClean="0"/>
              <a:t>		accept;  # </a:t>
            </a:r>
            <a:r>
              <a:rPr lang="en-US" dirty="0" err="1" smtClean="0"/>
              <a:t>coloclue</a:t>
            </a:r>
            <a:r>
              <a:rPr lang="en-US" dirty="0" smtClean="0"/>
              <a:t> space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</a:p>
          <a:p>
            <a:pPr marL="0" indent="0">
              <a:buNone/>
            </a:pPr>
            <a:r>
              <a:rPr lang="en-US" dirty="0" smtClean="0"/>
              <a:t>	else if ( (8283,2) ~ </a:t>
            </a:r>
            <a:r>
              <a:rPr lang="en-US" dirty="0" err="1" smtClean="0"/>
              <a:t>bgp_community</a:t>
            </a:r>
            <a:r>
              <a:rPr lang="en-US" dirty="0" smtClean="0"/>
              <a:t> ) then {</a:t>
            </a:r>
          </a:p>
          <a:p>
            <a:pPr marL="0" indent="0">
              <a:buNone/>
            </a:pPr>
            <a:r>
              <a:rPr lang="en-US" dirty="0" smtClean="0"/>
              <a:t>		accept;  # customer routes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</a:p>
          <a:p>
            <a:pPr marL="0" indent="0">
              <a:buNone/>
            </a:pPr>
            <a:r>
              <a:rPr lang="en-US" dirty="0" smtClean="0"/>
              <a:t>	else if proto = "blackhole1" then {</a:t>
            </a:r>
          </a:p>
          <a:p>
            <a:pPr marL="0" indent="0">
              <a:buNone/>
            </a:pPr>
            <a:r>
              <a:rPr lang="en-US" dirty="0" smtClean="0"/>
              <a:t>		if (</a:t>
            </a:r>
            <a:r>
              <a:rPr lang="en-US" dirty="0" err="1" smtClean="0"/>
              <a:t>net.len</a:t>
            </a:r>
            <a:r>
              <a:rPr lang="en-US" dirty="0" smtClean="0"/>
              <a:t> = 32 &amp;&amp; </a:t>
            </a:r>
            <a:r>
              <a:rPr lang="en-US" dirty="0" err="1" smtClean="0"/>
              <a:t>is_coloclue_more_specific</a:t>
            </a:r>
            <a:r>
              <a:rPr lang="en-US" dirty="0" smtClean="0"/>
              <a:t>()) then {</a:t>
            </a:r>
          </a:p>
          <a:p>
            <a:pPr marL="0" indent="0">
              <a:buNone/>
            </a:pPr>
            <a:r>
              <a:rPr lang="en-US" dirty="0" smtClean="0"/>
              <a:t>			# selective </a:t>
            </a:r>
            <a:r>
              <a:rPr lang="en-US" dirty="0" err="1" smtClean="0"/>
              <a:t>blackhole</a:t>
            </a:r>
            <a:r>
              <a:rPr lang="en-US" dirty="0" smtClean="0"/>
              <a:t> - discard outside 1000km</a:t>
            </a:r>
          </a:p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dirty="0" err="1" smtClean="0"/>
              <a:t>bgp_community.add</a:t>
            </a:r>
            <a:r>
              <a:rPr lang="en-US" dirty="0" smtClean="0"/>
              <a:t>((5580,663));</a:t>
            </a:r>
          </a:p>
          <a:p>
            <a:pPr marL="0" indent="0">
              <a:buNone/>
            </a:pPr>
            <a:r>
              <a:rPr lang="en-US" dirty="0" smtClean="0"/>
              <a:t>			accept;</a:t>
            </a:r>
          </a:p>
          <a:p>
            <a:pPr marL="0" indent="0">
              <a:buNone/>
            </a:pPr>
            <a:r>
              <a:rPr lang="en-US" dirty="0" smtClean="0"/>
              <a:t>		}</a:t>
            </a:r>
          </a:p>
          <a:p>
            <a:pPr marL="0" indent="0">
              <a:buNone/>
            </a:pPr>
            <a:r>
              <a:rPr lang="en-US" dirty="0" smtClean="0"/>
              <a:t>		else if ( </a:t>
            </a:r>
            <a:r>
              <a:rPr lang="en-US" dirty="0" err="1" smtClean="0"/>
              <a:t>net.len</a:t>
            </a:r>
            <a:r>
              <a:rPr lang="en-US" dirty="0" smtClean="0"/>
              <a:t> = 24 &amp;&amp; </a:t>
            </a:r>
            <a:r>
              <a:rPr lang="en-US" dirty="0" err="1" smtClean="0"/>
              <a:t>is_coloclue_more_specific</a:t>
            </a:r>
            <a:r>
              <a:rPr lang="en-US" dirty="0" smtClean="0"/>
              <a:t>() ) then {</a:t>
            </a:r>
          </a:p>
          <a:p>
            <a:pPr marL="0" indent="0">
              <a:buNone/>
            </a:pPr>
            <a:r>
              <a:rPr lang="en-US" dirty="0" smtClean="0"/>
              <a:t>			accept;</a:t>
            </a:r>
          </a:p>
          <a:p>
            <a:pPr marL="0" indent="0">
              <a:buNone/>
            </a:pPr>
            <a:r>
              <a:rPr lang="en-US" dirty="0" smtClean="0"/>
              <a:t>		}</a:t>
            </a:r>
          </a:p>
          <a:p>
            <a:pPr marL="0" indent="0">
              <a:buNone/>
            </a:pPr>
            <a:r>
              <a:rPr lang="en-US" dirty="0" smtClean="0"/>
              <a:t>		reject;</a:t>
            </a:r>
          </a:p>
          <a:p>
            <a:pPr marL="0" indent="0">
              <a:buNone/>
            </a:pPr>
            <a:r>
              <a:rPr lang="en-US" dirty="0" smtClean="0"/>
              <a:t>	}</a:t>
            </a:r>
          </a:p>
          <a:p>
            <a:pPr marL="0" indent="0">
              <a:buNone/>
            </a:pPr>
            <a:r>
              <a:rPr lang="en-US" dirty="0" smtClean="0"/>
              <a:t>        reject;</a:t>
            </a:r>
          </a:p>
          <a:p>
            <a:pPr marL="0" indent="0">
              <a:buNone/>
            </a:pPr>
            <a:r>
              <a:rPr lang="en-US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114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Selective </a:t>
            </a:r>
            <a:r>
              <a:rPr lang="en-US" dirty="0" err="1" smtClean="0"/>
              <a:t>blackholing</a:t>
            </a:r>
            <a:r>
              <a:rPr lang="en-US" dirty="0" smtClean="0"/>
              <a:t> effect:</a:t>
            </a:r>
            <a:br>
              <a:rPr lang="en-US" dirty="0" smtClean="0"/>
            </a:br>
            <a:r>
              <a:rPr lang="en-US" dirty="0" smtClean="0"/>
              <a:t>Discard outside 1000 KM radius</a:t>
            </a:r>
            <a:endParaRPr lang="en-US" dirty="0"/>
          </a:p>
        </p:txBody>
      </p:sp>
      <p:pic>
        <p:nvPicPr>
          <p:cNvPr id="5" name="Picture 4" descr="5580_663_outside_1000km_discar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868"/>
            <a:ext cx="9144000" cy="3515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2445" y="5313687"/>
            <a:ext cx="4796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 connects in Amsterdam, Netherlands</a:t>
            </a:r>
          </a:p>
          <a:p>
            <a:r>
              <a:rPr lang="en-US" dirty="0" smtClean="0"/>
              <a:t>White dot means traffic cannot reach destination</a:t>
            </a:r>
            <a:br>
              <a:rPr lang="en-US" dirty="0" smtClean="0"/>
            </a:br>
            <a:r>
              <a:rPr lang="en-US" dirty="0" smtClean="0"/>
              <a:t>Colored dot implies reachability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APRICOT 2015  - Job Snijders - Selective Blackholing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8FFA-AE29-3C46-8E88-098A4BBFC11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85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BIRD (for BGP) - </a:t>
            </a:r>
            <a:r>
              <a:rPr lang="en-US" dirty="0" smtClean="0">
                <a:hlinkClick r:id="rId2"/>
              </a:rPr>
              <a:t>http://bird.network.cz/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FastNetMon</a:t>
            </a:r>
            <a:r>
              <a:rPr lang="en-US" dirty="0" smtClean="0"/>
              <a:t> - </a:t>
            </a:r>
            <a:r>
              <a:rPr lang="en-US" dirty="0" smtClean="0">
                <a:hlinkClick r:id="rId3"/>
              </a:rPr>
              <a:t>https://github.com/FastVPSEestiOu/fastnetmon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&amp;&amp;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smtClean="0">
                <a:hlinkClick r:id="rId4"/>
              </a:rPr>
              <a:t>http://fastvpseestiou.github.io/fastnetmon/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0671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 descr="2014-2-20-fail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57" y="1417638"/>
            <a:ext cx="8160543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79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who where 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2161"/>
          </a:xfrm>
        </p:spPr>
        <p:txBody>
          <a:bodyPr>
            <a:normAutofit/>
          </a:bodyPr>
          <a:lstStyle/>
          <a:p>
            <a:r>
              <a:rPr lang="en-US" dirty="0" err="1" smtClean="0"/>
              <a:t>Coloclue</a:t>
            </a:r>
            <a:r>
              <a:rPr lang="en-US" dirty="0" smtClean="0"/>
              <a:t> non-profit 100% volunteer driven ISP</a:t>
            </a:r>
          </a:p>
          <a:p>
            <a:r>
              <a:rPr lang="en-US" dirty="0" smtClean="0"/>
              <a:t>2 datacenters</a:t>
            </a:r>
          </a:p>
          <a:p>
            <a:r>
              <a:rPr lang="en-US" dirty="0" smtClean="0"/>
              <a:t>4 routers</a:t>
            </a:r>
          </a:p>
          <a:p>
            <a:r>
              <a:rPr lang="en-US" dirty="0" smtClean="0"/>
              <a:t>100 members</a:t>
            </a:r>
          </a:p>
          <a:p>
            <a:r>
              <a:rPr lang="en-US" dirty="0" smtClean="0"/>
              <a:t>&lt; 100mbit/sec total traffic</a:t>
            </a:r>
          </a:p>
          <a:p>
            <a:r>
              <a:rPr lang="en-US" b="1" dirty="0" smtClean="0"/>
              <a:t>Received 2 </a:t>
            </a:r>
            <a:r>
              <a:rPr lang="en-US" b="1" dirty="0" err="1" smtClean="0"/>
              <a:t>DDoS</a:t>
            </a:r>
            <a:r>
              <a:rPr lang="en-US" b="1" dirty="0" smtClean="0"/>
              <a:t> attacks in the last year</a:t>
            </a:r>
          </a:p>
        </p:txBody>
      </p:sp>
    </p:spTree>
    <p:extLst>
      <p:ext uri="{BB962C8B-B14F-4D97-AF65-F5344CB8AC3E}">
        <p14:creationId xmlns:p14="http://schemas.microsoft.com/office/powerpoint/2010/main" val="3338272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Coloclue</a:t>
            </a:r>
            <a:r>
              <a:rPr lang="en-US" dirty="0" smtClean="0"/>
              <a:t> AS 8283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1432"/>
            <a:ext cx="9144000" cy="5033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dirty="0" smtClean="0">
                <a:latin typeface="Courier"/>
                <a:cs typeface="Courier"/>
              </a:rPr>
              <a:t>           (TRUE)   (ATOM86)</a:t>
            </a:r>
          </a:p>
          <a:p>
            <a:pPr marL="0" indent="0">
              <a:buNone/>
            </a:pPr>
            <a:r>
              <a:rPr lang="en-US" sz="2300" dirty="0" smtClean="0">
                <a:latin typeface="Courier"/>
                <a:cs typeface="Courier"/>
              </a:rPr>
              <a:t>                 \  /       \---+</a:t>
            </a:r>
          </a:p>
          <a:p>
            <a:pPr marL="0" indent="0">
              <a:buNone/>
            </a:pPr>
            <a:r>
              <a:rPr lang="en-US" sz="2300" dirty="0" smtClean="0">
                <a:latin typeface="Courier"/>
                <a:cs typeface="Courier"/>
              </a:rPr>
              <a:t>                </a:t>
            </a:r>
            <a:r>
              <a:rPr lang="en-US" sz="2300" b="1" dirty="0" smtClean="0">
                <a:latin typeface="Courier"/>
                <a:cs typeface="Courier"/>
              </a:rPr>
              <a:t>[eun1]</a:t>
            </a:r>
            <a:r>
              <a:rPr lang="en-US" sz="2300" dirty="0" smtClean="0">
                <a:latin typeface="Courier"/>
                <a:cs typeface="Courier"/>
              </a:rPr>
              <a:t>* * * * *</a:t>
            </a:r>
            <a:r>
              <a:rPr lang="en-US" sz="2300" b="1" dirty="0" smtClean="0">
                <a:latin typeface="Courier"/>
                <a:cs typeface="Courier"/>
              </a:rPr>
              <a:t>[dcg2]</a:t>
            </a:r>
          </a:p>
          <a:p>
            <a:pPr marL="0" indent="0">
              <a:buNone/>
            </a:pPr>
            <a:r>
              <a:rPr lang="en-US" sz="2300" dirty="0" smtClean="0">
                <a:latin typeface="Courier"/>
                <a:cs typeface="Courier"/>
              </a:rPr>
              <a:t>     EUN    _---/   *              *  \___   DCG</a:t>
            </a:r>
          </a:p>
          <a:p>
            <a:pPr marL="0" indent="0">
              <a:buNone/>
            </a:pPr>
            <a:r>
              <a:rPr lang="en-US" sz="2300" dirty="0" smtClean="0">
                <a:latin typeface="Courier"/>
                <a:cs typeface="Courier"/>
              </a:rPr>
              <a:t>   members `_      *              * ,----` members</a:t>
            </a:r>
          </a:p>
          <a:p>
            <a:pPr marL="0" indent="0">
              <a:buNone/>
            </a:pPr>
            <a:r>
              <a:rPr lang="en-US" sz="2300" dirty="0" smtClean="0">
                <a:latin typeface="Courier"/>
                <a:cs typeface="Courier"/>
              </a:rPr>
              <a:t>             `\-</a:t>
            </a:r>
            <a:r>
              <a:rPr lang="en-US" sz="2300" b="1" dirty="0" smtClean="0">
                <a:latin typeface="Courier"/>
                <a:cs typeface="Courier"/>
              </a:rPr>
              <a:t>[eun2]</a:t>
            </a:r>
            <a:r>
              <a:rPr lang="en-US" sz="2300" dirty="0" smtClean="0">
                <a:latin typeface="Courier"/>
                <a:cs typeface="Courier"/>
              </a:rPr>
              <a:t>         </a:t>
            </a:r>
            <a:r>
              <a:rPr lang="en-US" sz="2300" b="1" dirty="0" smtClean="0">
                <a:latin typeface="Courier"/>
                <a:cs typeface="Courier"/>
              </a:rPr>
              <a:t>[dcg1]</a:t>
            </a:r>
          </a:p>
          <a:p>
            <a:pPr marL="0" indent="0">
              <a:buNone/>
            </a:pPr>
            <a:r>
              <a:rPr lang="en-US" sz="2300" dirty="0" smtClean="0">
                <a:latin typeface="Courier"/>
                <a:cs typeface="Courier"/>
              </a:rPr>
              <a:t>               /   | |            |</a:t>
            </a:r>
          </a:p>
          <a:p>
            <a:pPr marL="0" indent="0">
              <a:buNone/>
            </a:pPr>
            <a:r>
              <a:rPr lang="en-US" sz="2300" dirty="0" smtClean="0">
                <a:latin typeface="Courier"/>
                <a:cs typeface="Courier"/>
              </a:rPr>
              <a:t>        (HIBERNIA) |  \--+        |</a:t>
            </a:r>
          </a:p>
          <a:p>
            <a:pPr marL="0" indent="0">
              <a:buNone/>
            </a:pPr>
            <a:r>
              <a:rPr lang="en-US" sz="2300" dirty="0" smtClean="0">
                <a:latin typeface="Courier"/>
                <a:cs typeface="Courier"/>
              </a:rPr>
              <a:t>            (FIBERRING)  |         \</a:t>
            </a:r>
          </a:p>
          <a:p>
            <a:pPr marL="0" indent="0">
              <a:buNone/>
            </a:pPr>
            <a:r>
              <a:rPr lang="en-US" sz="2300" dirty="0" smtClean="0">
                <a:latin typeface="Courier"/>
                <a:cs typeface="Courier"/>
              </a:rPr>
              <a:t>                     (AMS-IX)     (NL-IX)</a:t>
            </a:r>
          </a:p>
          <a:p>
            <a:pPr marL="0" indent="0">
              <a:buNone/>
            </a:pPr>
            <a:r>
              <a:rPr lang="en-US" sz="2300" dirty="0" smtClean="0">
                <a:latin typeface="Courier"/>
                <a:cs typeface="Courier"/>
              </a:rPr>
              <a:t>                         \          /</a:t>
            </a:r>
          </a:p>
          <a:p>
            <a:pPr marL="0" indent="0">
              <a:buNone/>
            </a:pPr>
            <a:r>
              <a:rPr lang="en-US" sz="2300" dirty="0" smtClean="0">
                <a:latin typeface="Courier"/>
                <a:cs typeface="Courier"/>
              </a:rPr>
              <a:t>                          \__(BIT)_/</a:t>
            </a:r>
            <a:endParaRPr lang="en-US" sz="23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8695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48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 got tired of it after second attack, decided to automate the problem away: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Ingredients: </a:t>
            </a:r>
            <a:r>
              <a:rPr lang="en-US" dirty="0" err="1" smtClean="0"/>
              <a:t>FastNetMon</a:t>
            </a:r>
            <a:r>
              <a:rPr lang="en-US" dirty="0" smtClean="0"/>
              <a:t>, BIRD &amp; </a:t>
            </a:r>
            <a:r>
              <a:rPr lang="en-US" dirty="0" err="1" smtClean="0"/>
              <a:t>shellscripts</a:t>
            </a:r>
            <a:endParaRPr lang="en-US" dirty="0" smtClean="0"/>
          </a:p>
          <a:p>
            <a:r>
              <a:rPr lang="en-US" dirty="0" smtClean="0"/>
              <a:t>Detection within 3 seconds</a:t>
            </a:r>
          </a:p>
          <a:p>
            <a:r>
              <a:rPr lang="en-US" dirty="0" smtClean="0"/>
              <a:t>Mitigation selective </a:t>
            </a:r>
            <a:r>
              <a:rPr lang="en-US" dirty="0" err="1" smtClean="0"/>
              <a:t>blackholing</a:t>
            </a:r>
            <a:r>
              <a:rPr lang="en-US" dirty="0" smtClean="0"/>
              <a:t>: 1 second</a:t>
            </a:r>
          </a:p>
          <a:p>
            <a:r>
              <a:rPr lang="en-US" dirty="0" smtClean="0"/>
              <a:t>100% automated</a:t>
            </a:r>
          </a:p>
          <a:p>
            <a:r>
              <a:rPr lang="en-US" dirty="0" smtClean="0"/>
              <a:t>???</a:t>
            </a:r>
          </a:p>
          <a:p>
            <a:r>
              <a:rPr lang="en-US" dirty="0" smtClean="0"/>
              <a:t>Non-profit ;-)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709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Solving a </a:t>
            </a:r>
            <a:r>
              <a:rPr lang="en-US" dirty="0" err="1" smtClean="0"/>
              <a:t>DDoS</a:t>
            </a:r>
            <a:r>
              <a:rPr lang="en-US" dirty="0" smtClean="0"/>
              <a:t> problem in 4 seconds!!</a:t>
            </a:r>
            <a:endParaRPr lang="en-US" dirty="0"/>
          </a:p>
        </p:txBody>
      </p:sp>
      <p:pic>
        <p:nvPicPr>
          <p:cNvPr id="4" name="Content Placeholder 3" descr="maxresdefaul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" r="75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92409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Circle of life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6050918"/>
              </p:ext>
            </p:extLst>
          </p:nvPr>
        </p:nvGraphicFramePr>
        <p:xfrm>
          <a:off x="0" y="1208202"/>
          <a:ext cx="9529476" cy="550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85675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Launch a </a:t>
            </a:r>
            <a:r>
              <a:rPr lang="en-US" dirty="0" err="1" smtClean="0"/>
              <a:t>DDoS</a:t>
            </a:r>
            <a:r>
              <a:rPr lang="en-US" dirty="0" smtClean="0"/>
              <a:t> (</a:t>
            </a:r>
            <a:r>
              <a:rPr lang="en-US" dirty="0" err="1" smtClean="0"/>
              <a:t>iperf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 descr="b8fadbd1a6263de918cd95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5962"/>
            <a:ext cx="9144000" cy="42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Immediate IRC notification</a:t>
            </a:r>
            <a:br>
              <a:rPr lang="en-US" dirty="0" smtClean="0"/>
            </a:br>
            <a:r>
              <a:rPr lang="en-US" dirty="0" smtClean="0"/>
              <a:t>in #</a:t>
            </a:r>
            <a:r>
              <a:rPr lang="en-US" dirty="0" err="1" smtClean="0"/>
              <a:t>coloclue</a:t>
            </a:r>
            <a:endParaRPr lang="en-US" dirty="0"/>
          </a:p>
        </p:txBody>
      </p:sp>
      <p:pic>
        <p:nvPicPr>
          <p:cNvPr id="6" name="Picture 5" descr="3f1ef985eda066d9b502ea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266" y="2302676"/>
            <a:ext cx="9614279" cy="2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77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FastNetMon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 high performance </a:t>
            </a:r>
            <a:r>
              <a:rPr lang="en-US" dirty="0" err="1" smtClean="0"/>
              <a:t>DoS</a:t>
            </a:r>
            <a:r>
              <a:rPr lang="en-US" dirty="0" smtClean="0"/>
              <a:t>/</a:t>
            </a:r>
            <a:r>
              <a:rPr lang="en-US" dirty="0" err="1" smtClean="0"/>
              <a:t>DDoS</a:t>
            </a:r>
            <a:r>
              <a:rPr lang="en-US" dirty="0" smtClean="0"/>
              <a:t> load analyzer built on top of multiple packet capture engines:</a:t>
            </a:r>
          </a:p>
          <a:p>
            <a:r>
              <a:rPr lang="en-US" dirty="0" err="1" smtClean="0"/>
              <a:t>NetFlow</a:t>
            </a:r>
            <a:r>
              <a:rPr lang="en-US" dirty="0" smtClean="0"/>
              <a:t> v5, v9</a:t>
            </a:r>
          </a:p>
          <a:p>
            <a:r>
              <a:rPr lang="en-US" dirty="0" smtClean="0"/>
              <a:t>IPFIX</a:t>
            </a:r>
          </a:p>
          <a:p>
            <a:r>
              <a:rPr lang="en-US" dirty="0" err="1" smtClean="0"/>
              <a:t>sFLOW</a:t>
            </a:r>
            <a:r>
              <a:rPr lang="en-US" dirty="0" smtClean="0"/>
              <a:t> v5</a:t>
            </a:r>
          </a:p>
          <a:p>
            <a:r>
              <a:rPr lang="en-US" dirty="0" smtClean="0"/>
              <a:t>Port mirror/SPAN capture with </a:t>
            </a:r>
            <a:r>
              <a:rPr lang="en-US" b="1" dirty="0" smtClean="0"/>
              <a:t>PF_RING </a:t>
            </a:r>
            <a:r>
              <a:rPr lang="en-US" dirty="0" smtClean="0"/>
              <a:t>(with ZC/DNA mode support need license), NETMAP and PCAP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28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803</Words>
  <Application>Microsoft Macintosh PowerPoint</Application>
  <PresentationFormat>On-screen Show (4:3)</PresentationFormat>
  <Paragraphs>153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Ultra fast DDoS Detection with FastNetMon  at Coloclue (AS 8283)</vt:lpstr>
      <vt:lpstr>What who where how?</vt:lpstr>
      <vt:lpstr>Coloclue AS 8283</vt:lpstr>
      <vt:lpstr>PowerPoint Presentation</vt:lpstr>
      <vt:lpstr>Solving a DDoS problem in 4 seconds!!</vt:lpstr>
      <vt:lpstr>Circle of life</vt:lpstr>
      <vt:lpstr>Launch a DDoS (iperf)</vt:lpstr>
      <vt:lpstr>Immediate IRC notification in #coloclue</vt:lpstr>
      <vt:lpstr>FastNetMon?</vt:lpstr>
      <vt:lpstr>Fastnetmon config</vt:lpstr>
      <vt:lpstr>“deal with it”</vt:lpstr>
      <vt:lpstr>Injecting into BIRD</vt:lpstr>
      <vt:lpstr>PowerPoint Presentation</vt:lpstr>
      <vt:lpstr>Selective blackholing effect: Discard outside 1000 KM radius</vt:lpstr>
      <vt:lpstr>Tools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Ultra fast DDoS Detection at Coloclue (AS 8283)</dc:title>
  <dc:creator>Job Snijders</dc:creator>
  <cp:lastModifiedBy>Job Snijders</cp:lastModifiedBy>
  <cp:revision>10</cp:revision>
  <dcterms:created xsi:type="dcterms:W3CDTF">2015-09-17T20:01:53Z</dcterms:created>
  <dcterms:modified xsi:type="dcterms:W3CDTF">2015-09-17T21:59:59Z</dcterms:modified>
</cp:coreProperties>
</file>