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5143500" cx="9144000"/>
  <p:notesSz cx="6858000" cy="9144000"/>
  <p:embeddedFontLst>
    <p:embeddedFont>
      <p:font typeface="Syncopate"/>
      <p:regular r:id="rId65"/>
      <p:bold r:id="rId66"/>
    </p:embeddedFont>
    <p:embeddedFont>
      <p:font typeface="Merriweather Black"/>
      <p:bold r:id="rId67"/>
      <p:boldItalic r:id="rId68"/>
    </p:embeddedFont>
    <p:embeddedFont>
      <p:font typeface="Merriweather"/>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schemas.openxmlformats.org/officeDocument/2006/relationships/font" Target="fonts/Merriweather-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Merriweather-italic.fntdata"/><Relationship Id="rId70" Type="http://schemas.openxmlformats.org/officeDocument/2006/relationships/font" Target="fonts/Merriweather-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Syncopate-bold.fntdata"/><Relationship Id="rId21" Type="http://schemas.openxmlformats.org/officeDocument/2006/relationships/slide" Target="slides/slide16.xml"/><Relationship Id="rId65" Type="http://schemas.openxmlformats.org/officeDocument/2006/relationships/font" Target="fonts/Syncopate-regular.fntdata"/><Relationship Id="rId24" Type="http://schemas.openxmlformats.org/officeDocument/2006/relationships/slide" Target="slides/slide19.xml"/><Relationship Id="rId68" Type="http://schemas.openxmlformats.org/officeDocument/2006/relationships/font" Target="fonts/MerriweatherBlack-boldItalic.fntdata"/><Relationship Id="rId23" Type="http://schemas.openxmlformats.org/officeDocument/2006/relationships/slide" Target="slides/slide18.xml"/><Relationship Id="rId67" Type="http://schemas.openxmlformats.org/officeDocument/2006/relationships/font" Target="fonts/MerriweatherBlack-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Merriweather-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inyurl.com/nlnog2015" TargetMode="External"/><Relationship Id="rId3" Type="http://schemas.openxmlformats.org/officeDocument/2006/relationships/hyperlink" Target="https://tinyurl.com/next40" TargetMode="External"/><Relationship Id="rId4" Type="http://schemas.openxmlformats.org/officeDocument/2006/relationships/hyperlink" Target="https://berthub.eu/nlnog-business/"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chnologyreview.com/2023/03/03/1069311/inside-story-oral-history-how-chatgpt-built-openai/"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erthub.eu/articles/posts/hello-deep-learn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almon.eu/"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sinvesting.org/wp-content/uploads/2014/05/Worldly-Wisdom-by-Munger.pdf"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erthub.eu/articles/posts/co2-global-warming-sensitivit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ectrum.ieee.org/lean-software-development"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fe82c0cd25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fe82c0cd25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deze presentatie praat ik over hoe je om kunt gaan met nieuwe technologie, nieuwe programmeertalen, databases, projectmanagementmethoden etc. Want het is makkelijk genoeg om al het nieuwe te omarmen, maar je kan ook op een punt in je leven/loopbaan komen dat je heel negatief gaat staan tov nieuwe dingen. En dat is ook niet handig. Maar het blijkt (met voorbeelden) dat je nieuwe technologie goed kunt onderzoeken, samen met je collega’s. Daarnaast is het heel nuttig om eens dingen geheel buiten je vakgebied te leren - daar word je zelfs een betere programmeur van. De presentatie begint met wat gepoch over alle nieuwe dingen die ik gedaan heb, maar ook hoe ik al 35 jaar in C/C++ programmeer en dat ik zeur over hoe software tegenwoordig suckt. Het is dus een afweging.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fe82c0cd25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fe82c0cd25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Later heb ik het ook nog over echt het roer omgooien en dingen buiten je eigen veld leren. Ik praat hier nu veel over computerdingen, maar we krijgen allemaal te maken met steeds nieuwe dingen, ook bij personeelszaken, projectmanagement en de boekhouding.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f5962bed2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f5962bed2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Rijtje dingen die ooit allemaal Je Van Het waren, en meestal nu niet meer. KPN had daadwerkelijk een advertentie met een voetbalteam dat beter zou gaan voetballen met 5G, overigens.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fe82c0cd2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fe82c0cd2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f5962bed2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f5962bed2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 is een prachtig voorbeeld om te toetsen hoe jij omgaat met nieuwe dingen. Je hebt er ongetwijfeld al een hele mening over, en het is actief onderwerp van discussie. AI staat zo model voor alle andere nieuwe dingen die binnenkomen. Wat vinden we er van?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d0ada82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0d0ada82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d0ada82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0d0ada82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d0ada820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0d0ada820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d0ada820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0d0ada820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d0ada820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d0ada820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0d0ada820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0d0ada820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d0ada820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d0ada820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u="sng">
                <a:solidFill>
                  <a:srgbClr val="0097A7"/>
                </a:solidFill>
                <a:hlinkClick r:id="rId2">
                  <a:extLst>
                    <a:ext uri="{A12FA001-AC4F-418D-AE19-62706E023703}">
                      <ahyp:hlinkClr val="tx"/>
                    </a:ext>
                  </a:extLst>
                </a:hlinkClick>
              </a:rPr>
              <a:t>http://tinyurl.com/nlnog2015</a:t>
            </a:r>
            <a:r>
              <a:rPr lang="en" sz="1600">
                <a:solidFill>
                  <a:srgbClr val="595959"/>
                </a:solidFill>
              </a:rPr>
              <a:t> and </a:t>
            </a:r>
            <a:r>
              <a:rPr lang="en" sz="1600" u="sng">
                <a:solidFill>
                  <a:srgbClr val="0097A7"/>
                </a:solidFill>
                <a:hlinkClick r:id="rId3">
                  <a:extLst>
                    <a:ext uri="{A12FA001-AC4F-418D-AE19-62706E023703}">
                      <ahyp:hlinkClr val="tx"/>
                    </a:ext>
                  </a:extLst>
                </a:hlinkClick>
              </a:rPr>
              <a:t>https://tinyurl.com/next40</a:t>
            </a:r>
            <a:r>
              <a:rPr lang="en"/>
              <a:t>  </a:t>
            </a:r>
            <a:r>
              <a:rPr lang="en" u="sng">
                <a:solidFill>
                  <a:schemeClr val="hlink"/>
                </a:solidFill>
                <a:hlinkClick r:id="rId4"/>
              </a:rPr>
              <a:t>https://berthub.eu/nlnog-business/</a:t>
            </a:r>
            <a:r>
              <a:rPr lang="en"/>
              <a:t> for the previous three episodes in this series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fe82c0cd2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fe82c0cd2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f5962bed2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f5962bed2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f5962bed2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f5962bed2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Oeps. Ooit besloot ik a la Schopenhauer om Bitcoins en Blockchain totaal en compleet te negeren en ook niets te doen met mensen die daar iets mee wilden doen. Goeie keuze. Helaas maakte ik die keuze ook voor deep learning </a:t>
            </a:r>
            <a:r>
              <a:rPr b="1" lang="en"/>
              <a:t>zonder</a:t>
            </a:r>
            <a:r>
              <a:rPr lang="en"/>
              <a:t> er heel goed over na te denken.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f5962bed2e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f5962bed2e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Zelfs toen de AI mensen hun beste model “BERT” noemden vond deze BERT het nog niet de moeite zich erin te verdiepen.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f5962bed2e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f5962bed2e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https://www.technologyreview.com/2023/03/03/1069311/inside-story-oral-history-how-chatgpt-built-openai/</a:t>
            </a:r>
            <a:r>
              <a:rPr lang="en"/>
              <a:t>  - en dat is zonde, al  in 2020 had je dan ChatGPT kunnen ontdekken toen het nog een python API was.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f5962bed2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f5962bed2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https://berthub.eu/articles/posts/hello-deep-learning/</a:t>
            </a:r>
            <a:r>
              <a:rPr lang="en"/>
              <a:t> - ter compensatie heb ik dit project “vanaf een lege directory” gedaan. Nu weet ik wel wat van AI.</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fe82c0cd2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fe82c0cd2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Niet alleen een schrijver maar ook een groot filosoof. Noteer dat dit uit 2002 was, dingen zijn nu al anders.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f5962bed2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f5962bed2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1977 was het nog duidelijk, hoe hoger in het bedrijf, hoe conservatiever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f5962bed2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f5962bed2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 die nieuwe dingen moet dat nou, het gaat vast wel weer weg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f5962bed2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f5962bed2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Nobelprijswinnaar vond het nodig het internet af te serveren als een faxmachine.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4e07cbe78_0_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e4e07cbe7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“Motivational speaker” - heb je geen zak aan meestal. Een voormalige toptennisser die komt onthullen dat z’n geheim is dat hij 30 uur per week traint sinds hij zeven is. Ik heb heel veel verschillende dingen gedaan maar ik heb makkelijk praten omdat ik heel veel tijd heb. Maar, ik ga toch mijn best doen iets leuks te vertellen over een leven lang leren.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e82c0cd25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e82c0cd2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Want dan ben je ZEKER relevant.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fe82c0cd2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fe82c0cd2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 Dilbert-man is helaas totaal ontspoord en een enorme engerd geworden. Maar lange tijd zette hij het wel goed neer. Mauve has the most RAM is in sommige kringen nog steeds een uitdrukking</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fe82c0cd25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fe82c0cd25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Directeur, stop met nieuwe glimmende dingen!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fe82c0cd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fe82c0cd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 hype-cycle is nu officieel. Dit is uit 2021, check vooral wat er van geworden is.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fe82c0cd2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fe82c0cd2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Nou dit dus in 2024. Dit wordt in boardrooms heel serieus genomen.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fe82c0cd2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fe82c0cd2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fe82c0cd2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fe82c0cd2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fe82c0cd25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fe82c0cd25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Zwarte lijn is hoe goed je bent geworden met een techniek na (zeg) 20 jaar. Echt wel heel goed. En dan ontstaat er ineens een nieuwe technologie die vers uit de doos al heel veel doet waar jij lang op hebt moeten leren. Maar, nog lang niet alles. Gaat het nieuwe oranje ding de toekomst zijn? We weten het nog niet.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fe82c0cd2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fe82c0cd2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Dit gebeurt echt regelmatig. Het nieuwe ding is gewoon beter en loopt jouw favoriete programmeertaal/database/werkwijze/boekhoudpakket gewoon omver. Maar, zo voelt het mogelijk niet.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fe82c0cd25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fe82c0cd25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Dit gebeurt nog veel meer. Zelfs nieuwe technologie die uiteindelijk niet zo krachtig is als de jouwe kan zo dominant worden dat er geen personeel meer is te vinden voor jouw taal. En dan moeten we toch door. Hoe pijnlijk het ook is.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e82c0cd2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e82c0cd2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R serious scientist. Heb m’n DNA-hobby op kunnen leuken tot een paper in Nature Scientific Data.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fe82c0cd2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fe82c0cd2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Dit gebeurt er met mensen die keer op keer op een nieuw paard wedden, echt goed word je dan nooit. Je kunt ook TE VEEL nieuwe dingen leren.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fe82c0cd2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fe82c0cd2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Sow dat is echt een gekkenhuis wat er op ons afkomt! AI!!</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0d0ada820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0d0ada820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0d0ada820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0d0ada820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0d0ada820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0d0ada820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0d0ada820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0d0ada820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0d0ada820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30d0ada820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0d0ada820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0d0ada820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fe82c0cd25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fe82c0cd2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Ik kan niet genoeg hameren op punt 3. Met name als je ouder wordt is het steeds lastiger nieuwe dingen te leren. Je hersenen vinden dan ook maar al te graag redenen om niks nieuws meer te willen leren. Maar, als je accepteert dat het hard werken is, maar dat dat misschien toch moet, kan je een betere afweging maken. En dat brengt me ook tot punt 5, het helpt enorm als je een *externe* reden hebt om iets nieuws te leren. Erover praten en presenteren is zo’n reden. En dat motiveert je ook gelijk om een gebalanceerd verhaal te houden over de voor- en nadelen.</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fe82c0cd25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fe82c0cd25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fe82c0cd25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fe82c0cd25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M’n GPS/Galileo hobby </a:t>
            </a:r>
            <a:r>
              <a:rPr lang="en" u="sng">
                <a:solidFill>
                  <a:schemeClr val="hlink"/>
                </a:solidFill>
                <a:hlinkClick r:id="rId2"/>
              </a:rPr>
              <a:t>https://galmon.eu/</a:t>
            </a:r>
            <a:r>
              <a:rPr lang="en"/>
              <a:t>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fe82c0cd2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fe82c0cd2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http://csinvesting.org/wp-content/uploads/2014/05/Worldly-Wisdom-by-Munger.pdf</a:t>
            </a:r>
            <a:r>
              <a:rPr lang="en"/>
              <a:t> - je kan naast beter worden in je eigen veld ook eens een uitstapje maken naar iets heel anders. Misschien is er een tijdelijke vacature, misschien heeft die andere afdeling baat bij een IT-er over de vloer een tijdje. Leren over hele andere velden geeft je een nieuwe bril op de wereld. Met name iets doen waarbij je praat met **klanten** en gebruikers is waanzinnig leerzaam. Word je ook een betere programmeur van. Zelfde voor operations: het idee dat een programmeerfout leidt tot telefoontjes om drie uur ‘s nachts doet veel voor de kwaliteit van je code!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fe82c0cd2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fe82c0cd2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 je alleen goed bent met (zeg) computers dan ben je niet noodzakelijk heel nuttig voor andere velden.</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fe82c0cd2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fe82c0cd2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Doe een tijdje personeelszakenwerk, of organiseer een verbouwing, en je wordt OOK beter in allemaal andere dingen, omdat je nu een bredere blik hebt. En ook als je programmeert weet je meer en voorkom je dat er dingen over het hoofd gezien worden die later de uitrol laten mislukken. Ik noemde een praktijkvoorbeeld van schoolsoftware die gemaakt was door mensen die nog nooit nagedacht hadden over een scheiding, en ook niet wisten dat veel leerlingen *vier* “ouders” hebben (in twee gezinnen). Pakt duur uit als je dat laat ontdekt.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fe82c0cd2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fe82c0cd2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Plaatje zegt het helemaal!</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fe82c0cd2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fe82c0cd2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Dit is een vreselijk scenario als je je nooit hebt verbreed. Je bent senior developer en dat is wat je doet, en nu moet je manager worden? Probeer op geen van deze beide stoelen terecht te komen!</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0d0ada820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0d0ada820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fe82c0cd2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fe82c0cd2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 je organisatie er niet heel enthousiast over is kiest iedereen steeds voor oude en vertrouwde technieken. We kunnen niet alleen naar de werkvloer kijken en zeggen dat ze te weinig bijleren. Er moet enthousiast ruimte voor zijn, met waardering en zelfs </a:t>
            </a:r>
            <a:r>
              <a:rPr lang="en"/>
              <a:t>financiële</a:t>
            </a:r>
            <a:r>
              <a:rPr lang="en"/>
              <a:t> beloning.</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fe82c0cd25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fe82c0cd25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0d0ada820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0d0ada820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fe82c0cd25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fe82c0cd25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fe82c0cd25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fe82c0cd25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https://berthub.eu/articles/posts/co2-global-warming-sensitivity/</a:t>
            </a:r>
            <a:r>
              <a:rPr lang="en"/>
              <a:t>  - hoe warmt CO2 nou *echt* de aarde op.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d0ada820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d0ada820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fe82c0cd25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fe82c0cd25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Leuk al die innovatie en nieuwe dingen, maar sommige dingen verander ik dus niet of weinig in. Want het is een afweging.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fe82c0cd25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fe82c0cd25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https://spectrum.ieee.org/lean-software-development</a:t>
            </a:r>
            <a:r>
              <a:rPr lang="en"/>
              <a:t> - ik schreef zelfs een zeurartikel in IEEE Spectrum over moderne software en hoe het niks 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bert@hubertnet.n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s://www.technologyreview.com/2021/02/24/1017797/gpt3-best-worst-ai-openai-natural-language/" TargetMode="External"/><Relationship Id="rId4" Type="http://schemas.openxmlformats.org/officeDocument/2006/relationships/hyperlink" Target="https://www.technologyreview.com/2020/02/17/844721/ai-openai-moonshot-elon-musk-sam-altman-greg-brockman-messy-secretive-reality/" TargetMode="External"/><Relationship Id="rId5" Type="http://schemas.openxmlformats.org/officeDocument/2006/relationships/hyperlink" Target="https://www.technologyreview.com/2023/02/08/1068068/chatgpt-is-everywhere-heres-where-it-came-from/" TargetMode="External"/><Relationship Id="rId6" Type="http://schemas.openxmlformats.org/officeDocument/2006/relationships/hyperlink" Target="https://www.technologyreview.com/2020/07/20/1005454/openai-machine-learning-language-generator-gpt-3-nlp/" TargetMode="External"/><Relationship Id="rId7"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9.png"/><Relationship Id="rId13" Type="http://schemas.openxmlformats.org/officeDocument/2006/relationships/image" Target="../media/image19.png"/><Relationship Id="rId12"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1.png"/><Relationship Id="rId5" Type="http://schemas.openxmlformats.org/officeDocument/2006/relationships/image" Target="../media/image10.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hyperlink" Target="mailto:bert@hubertnet.n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9.png"/><Relationship Id="rId5"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512451"/>
            <a:ext cx="8520600" cy="21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Merriweather Black"/>
                <a:ea typeface="Merriweather Black"/>
                <a:cs typeface="Merriweather Black"/>
                <a:sym typeface="Merriweather Black"/>
              </a:rPr>
              <a:t>Life Long Learning</a:t>
            </a:r>
            <a:endParaRPr>
              <a:latin typeface="Merriweather Black"/>
              <a:ea typeface="Merriweather Black"/>
              <a:cs typeface="Merriweather Black"/>
              <a:sym typeface="Merriweather Black"/>
            </a:endParaRPr>
          </a:p>
          <a:p>
            <a:pPr indent="0" lvl="0" marL="0" rtl="0" algn="ctr">
              <a:spcBef>
                <a:spcPts val="0"/>
              </a:spcBef>
              <a:spcAft>
                <a:spcPts val="0"/>
              </a:spcAft>
              <a:buNone/>
            </a:pPr>
            <a:r>
              <a:rPr lang="en" sz="3600">
                <a:solidFill>
                  <a:schemeClr val="dk2"/>
                </a:solidFill>
                <a:latin typeface="Merriweather Black"/>
                <a:ea typeface="Merriweather Black"/>
                <a:cs typeface="Merriweather Black"/>
                <a:sym typeface="Merriweather Black"/>
              </a:rPr>
              <a:t>(the right things)</a:t>
            </a:r>
            <a:endParaRPr sz="3600">
              <a:solidFill>
                <a:schemeClr val="dk2"/>
              </a:solidFill>
              <a:latin typeface="Merriweather Black"/>
              <a:ea typeface="Merriweather Black"/>
              <a:cs typeface="Merriweather Black"/>
              <a:sym typeface="Merriweather Black"/>
            </a:endParaRPr>
          </a:p>
        </p:txBody>
      </p:sp>
      <p:sp>
        <p:nvSpPr>
          <p:cNvPr id="55" name="Google Shape;55;p13"/>
          <p:cNvSpPr txBox="1"/>
          <p:nvPr>
            <p:ph idx="1" type="subTitle"/>
          </p:nvPr>
        </p:nvSpPr>
        <p:spPr>
          <a:xfrm>
            <a:off x="369675" y="465345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latin typeface="Merriweather"/>
                <a:ea typeface="Merriweather"/>
                <a:cs typeface="Merriweather"/>
                <a:sym typeface="Merriweather"/>
              </a:rPr>
              <a:t>Bert Hubert / </a:t>
            </a:r>
            <a:r>
              <a:rPr lang="en" u="sng">
                <a:solidFill>
                  <a:schemeClr val="hlink"/>
                </a:solidFill>
                <a:latin typeface="Merriweather"/>
                <a:ea typeface="Merriweather"/>
                <a:cs typeface="Merriweather"/>
                <a:sym typeface="Merriweather"/>
                <a:hlinkClick r:id="rId3"/>
              </a:rPr>
              <a:t>bert@hubertnet.nl</a:t>
            </a:r>
            <a:endParaRPr>
              <a:latin typeface="Merriweather"/>
              <a:ea typeface="Merriweather"/>
              <a:cs typeface="Merriweather"/>
              <a:sym typeface="Merriweather"/>
            </a:endParaRPr>
          </a:p>
          <a:p>
            <a:pPr indent="0" lvl="0" marL="0" rtl="0" algn="ctr">
              <a:spcBef>
                <a:spcPts val="0"/>
              </a:spcBef>
              <a:spcAft>
                <a:spcPts val="0"/>
              </a:spcAft>
              <a:buNone/>
            </a:pPr>
            <a:r>
              <a:t/>
            </a:r>
            <a:endParaRPr>
              <a:latin typeface="Merriweather"/>
              <a:ea typeface="Merriweather"/>
              <a:cs typeface="Merriweather"/>
              <a:sym typeface="Merriweather"/>
            </a:endParaRPr>
          </a:p>
        </p:txBody>
      </p:sp>
      <p:sp>
        <p:nvSpPr>
          <p:cNvPr id="56" name="Google Shape;56;p13"/>
          <p:cNvSpPr txBox="1"/>
          <p:nvPr/>
        </p:nvSpPr>
        <p:spPr>
          <a:xfrm>
            <a:off x="1074450" y="4756500"/>
            <a:ext cx="699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Life long learning: </a:t>
            </a:r>
            <a:r>
              <a:rPr b="1" lang="en"/>
              <a:t>technology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nvSpPr>
        <p:spPr>
          <a:xfrm>
            <a:off x="261900" y="0"/>
            <a:ext cx="8276100" cy="46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MapReduce!</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	UML!</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457200" lvl="0" marL="457200" rtl="0" algn="l">
              <a:spcBef>
                <a:spcPts val="0"/>
              </a:spcBef>
              <a:spcAft>
                <a:spcPts val="0"/>
              </a:spcAft>
              <a:buNone/>
            </a:pPr>
            <a:r>
              <a:rPr lang="en" sz="1500">
                <a:solidFill>
                  <a:schemeClr val="dk2"/>
                </a:solidFill>
              </a:rPr>
              <a:t>Second Life / Metaverse!</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457200" lvl="0" marL="914400" rtl="0" algn="l">
              <a:spcBef>
                <a:spcPts val="0"/>
              </a:spcBef>
              <a:spcAft>
                <a:spcPts val="0"/>
              </a:spcAft>
              <a:buNone/>
            </a:pPr>
            <a:r>
              <a:rPr lang="en" sz="1500">
                <a:solidFill>
                  <a:schemeClr val="dk2"/>
                </a:solidFill>
              </a:rPr>
              <a:t>Blockchain! Bitcoin!</a:t>
            </a:r>
            <a:endParaRPr sz="1500">
              <a:solidFill>
                <a:schemeClr val="dk2"/>
              </a:solidFill>
            </a:endParaRPr>
          </a:p>
          <a:p>
            <a:pPr indent="457200" lvl="0" marL="457200" rtl="0" algn="l">
              <a:spcBef>
                <a:spcPts val="0"/>
              </a:spcBef>
              <a:spcAft>
                <a:spcPts val="0"/>
              </a:spcAft>
              <a:buNone/>
            </a:pPr>
            <a:r>
              <a:t/>
            </a:r>
            <a:endParaRPr sz="1500">
              <a:solidFill>
                <a:schemeClr val="dk2"/>
              </a:solidFill>
            </a:endParaRPr>
          </a:p>
          <a:p>
            <a:pPr indent="457200" lvl="0" marL="457200" rtl="0" algn="l">
              <a:spcBef>
                <a:spcPts val="0"/>
              </a:spcBef>
              <a:spcAft>
                <a:spcPts val="0"/>
              </a:spcAft>
              <a:buNone/>
            </a:pPr>
            <a:r>
              <a:rPr lang="en" sz="1500">
                <a:solidFill>
                  <a:schemeClr val="dk2"/>
                </a:solidFill>
              </a:rPr>
              <a:t>		AGILE!</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457200" lvl="0" marL="1828800" rtl="0" algn="l">
              <a:spcBef>
                <a:spcPts val="0"/>
              </a:spcBef>
              <a:spcAft>
                <a:spcPts val="0"/>
              </a:spcAft>
              <a:buNone/>
            </a:pPr>
            <a:r>
              <a:rPr lang="en" sz="1500">
                <a:solidFill>
                  <a:schemeClr val="dk2"/>
                </a:solidFill>
              </a:rPr>
              <a:t>SDN </a:t>
            </a:r>
            <a:endParaRPr sz="1500">
              <a:solidFill>
                <a:schemeClr val="dk2"/>
              </a:solidFill>
            </a:endParaRPr>
          </a:p>
          <a:p>
            <a:pPr indent="457200" lvl="0" marL="914400" rtl="0" algn="l">
              <a:spcBef>
                <a:spcPts val="0"/>
              </a:spcBef>
              <a:spcAft>
                <a:spcPts val="0"/>
              </a:spcAft>
              <a:buNone/>
            </a:pPr>
            <a:r>
              <a:rPr lang="en" sz="1500">
                <a:solidFill>
                  <a:schemeClr val="dk2"/>
                </a:solidFill>
              </a:rPr>
              <a:t>	</a:t>
            </a:r>
            <a:endParaRPr sz="1500">
              <a:solidFill>
                <a:schemeClr val="dk2"/>
              </a:solidFill>
            </a:endParaRPr>
          </a:p>
          <a:p>
            <a:pPr indent="457200" lvl="0" marL="914400" rtl="0" algn="l">
              <a:spcBef>
                <a:spcPts val="0"/>
              </a:spcBef>
              <a:spcAft>
                <a:spcPts val="0"/>
              </a:spcAft>
              <a:buNone/>
            </a:pPr>
            <a:r>
              <a:rPr lang="en" sz="1500">
                <a:solidFill>
                  <a:schemeClr val="dk2"/>
                </a:solidFill>
              </a:rPr>
              <a:t>			5G self driving cars!</a:t>
            </a:r>
            <a:endParaRPr sz="1500">
              <a:solidFill>
                <a:schemeClr val="dk2"/>
              </a:solidFill>
            </a:endParaRPr>
          </a:p>
          <a:p>
            <a:pPr indent="457200" lvl="0" marL="91440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							Digital Transformation!</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								DevOps! Kubernetes! </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									Quantum Computing!</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457200" lvl="0" marL="4114800" rtl="0" algn="l">
              <a:spcBef>
                <a:spcPts val="0"/>
              </a:spcBef>
              <a:spcAft>
                <a:spcPts val="0"/>
              </a:spcAft>
              <a:buNone/>
            </a:pPr>
            <a:r>
              <a:rPr lang="en" sz="3600" u="sng">
                <a:solidFill>
                  <a:schemeClr val="dk2"/>
                </a:solidFill>
              </a:rPr>
              <a:t>AI!</a:t>
            </a:r>
            <a:endParaRPr sz="3600" u="sng">
              <a:solidFill>
                <a:schemeClr val="dk2"/>
              </a:solidFill>
            </a:endParaRPr>
          </a:p>
          <a:p>
            <a:pPr indent="0" lvl="0" marL="0" rtl="0" algn="l">
              <a:spcBef>
                <a:spcPts val="0"/>
              </a:spcBef>
              <a:spcAft>
                <a:spcPts val="0"/>
              </a:spcAft>
              <a:buNone/>
            </a:pPr>
            <a:r>
              <a:t/>
            </a:r>
            <a:endParaRPr sz="15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Do I really have to?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nvSpPr>
        <p:spPr>
          <a:xfrm>
            <a:off x="667100" y="343225"/>
            <a:ext cx="8276100" cy="46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Is AI good or bad?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Is AI useful or </a:t>
            </a:r>
            <a:r>
              <a:rPr lang="en" sz="1800">
                <a:solidFill>
                  <a:schemeClr val="dk2"/>
                </a:solidFill>
              </a:rPr>
              <a:t>useless</a:t>
            </a:r>
            <a:r>
              <a:rPr lang="en" sz="1800">
                <a:solidFill>
                  <a:schemeClr val="dk2"/>
                </a:solidFill>
              </a:rPr>
              <a: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Is ChatGPT intelligent?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Am I more </a:t>
            </a:r>
            <a:r>
              <a:rPr lang="en" sz="1800">
                <a:solidFill>
                  <a:schemeClr val="dk2"/>
                </a:solidFill>
              </a:rPr>
              <a:t>intelligent th</a:t>
            </a:r>
            <a:r>
              <a:rPr lang="en" sz="1800">
                <a:solidFill>
                  <a:schemeClr val="dk2"/>
                </a:solidFill>
              </a:rPr>
              <a:t>an ChatGPT?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Will AI steal my job?</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Is AI a passing fad?</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Is AI dangerous?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p:nvPr/>
        </p:nvSpPr>
        <p:spPr>
          <a:xfrm>
            <a:off x="1719774" y="537849"/>
            <a:ext cx="5109590" cy="4083563"/>
          </a:xfrm>
          <a:custGeom>
            <a:rect b="b" l="l" r="r" t="t"/>
            <a:pathLst>
              <a:path extrusionOk="0" h="137540" w="172098">
                <a:moveTo>
                  <a:pt x="14337" y="37721"/>
                </a:moveTo>
                <a:cubicBezTo>
                  <a:pt x="19358" y="30812"/>
                  <a:pt x="23296" y="22203"/>
                  <a:pt x="30761" y="18054"/>
                </a:cubicBezTo>
                <a:cubicBezTo>
                  <a:pt x="34478" y="15988"/>
                  <a:pt x="39259" y="18487"/>
                  <a:pt x="43512" y="18487"/>
                </a:cubicBezTo>
                <a:cubicBezTo>
                  <a:pt x="48757" y="18487"/>
                  <a:pt x="53745" y="16048"/>
                  <a:pt x="58640" y="14164"/>
                </a:cubicBezTo>
                <a:cubicBezTo>
                  <a:pt x="64756" y="11810"/>
                  <a:pt x="68706" y="4948"/>
                  <a:pt x="75064" y="3359"/>
                </a:cubicBezTo>
                <a:cubicBezTo>
                  <a:pt x="80244" y="2065"/>
                  <a:pt x="85759" y="3156"/>
                  <a:pt x="91057" y="2494"/>
                </a:cubicBezTo>
                <a:cubicBezTo>
                  <a:pt x="102928" y="1011"/>
                  <a:pt x="115325" y="-1486"/>
                  <a:pt x="126932" y="1414"/>
                </a:cubicBezTo>
                <a:cubicBezTo>
                  <a:pt x="129312" y="2009"/>
                  <a:pt x="130325" y="4992"/>
                  <a:pt x="131686" y="7033"/>
                </a:cubicBezTo>
                <a:cubicBezTo>
                  <a:pt x="136311" y="13972"/>
                  <a:pt x="140028" y="21489"/>
                  <a:pt x="144653" y="28428"/>
                </a:cubicBezTo>
                <a:cubicBezTo>
                  <a:pt x="151293" y="38389"/>
                  <a:pt x="165278" y="43029"/>
                  <a:pt x="169722" y="54145"/>
                </a:cubicBezTo>
                <a:cubicBezTo>
                  <a:pt x="173386" y="63310"/>
                  <a:pt x="172189" y="74095"/>
                  <a:pt x="170154" y="83753"/>
                </a:cubicBezTo>
                <a:cubicBezTo>
                  <a:pt x="168999" y="89237"/>
                  <a:pt x="163225" y="93268"/>
                  <a:pt x="158052" y="95423"/>
                </a:cubicBezTo>
                <a:cubicBezTo>
                  <a:pt x="146557" y="100211"/>
                  <a:pt x="138258" y="110627"/>
                  <a:pt x="127580" y="117034"/>
                </a:cubicBezTo>
                <a:cubicBezTo>
                  <a:pt x="119420" y="121930"/>
                  <a:pt x="111062" y="126490"/>
                  <a:pt x="102727" y="131082"/>
                </a:cubicBezTo>
                <a:cubicBezTo>
                  <a:pt x="97676" y="133865"/>
                  <a:pt x="91989" y="138957"/>
                  <a:pt x="86518" y="137133"/>
                </a:cubicBezTo>
                <a:cubicBezTo>
                  <a:pt x="74481" y="133119"/>
                  <a:pt x="65507" y="122896"/>
                  <a:pt x="55182" y="115521"/>
                </a:cubicBezTo>
                <a:cubicBezTo>
                  <a:pt x="46311" y="109185"/>
                  <a:pt x="36862" y="103356"/>
                  <a:pt x="26655" y="99529"/>
                </a:cubicBezTo>
                <a:cubicBezTo>
                  <a:pt x="18833" y="96596"/>
                  <a:pt x="9462" y="94163"/>
                  <a:pt x="4828" y="87211"/>
                </a:cubicBezTo>
                <a:cubicBezTo>
                  <a:pt x="-5280" y="72047"/>
                  <a:pt x="1278" y="42197"/>
                  <a:pt x="17578" y="34047"/>
                </a:cubicBezTo>
              </a:path>
            </a:pathLst>
          </a:custGeom>
          <a:noFill/>
          <a:ln cap="flat" cmpd="sng" w="38100">
            <a:solidFill>
              <a:schemeClr val="dk2"/>
            </a:solidFill>
            <a:prstDash val="solid"/>
            <a:round/>
            <a:headEnd len="med" w="med" type="none"/>
            <a:tailEnd len="med" w="med" type="none"/>
          </a:ln>
        </p:spPr>
      </p:sp>
      <p:sp>
        <p:nvSpPr>
          <p:cNvPr id="140" name="Google Shape;140;p26"/>
          <p:cNvSpPr/>
          <p:nvPr/>
        </p:nvSpPr>
        <p:spPr>
          <a:xfrm>
            <a:off x="4117150" y="2266400"/>
            <a:ext cx="324300" cy="318900"/>
          </a:xfrm>
          <a:prstGeom prst="pentagon">
            <a:avLst>
              <a:gd fmla="val 105146" name="hf"/>
              <a:gd fmla="val 110557" name="vf"/>
            </a:avLst>
          </a:prstGeom>
          <a:solidFill>
            <a:schemeClr val="l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p:nvPr/>
        </p:nvSpPr>
        <p:spPr>
          <a:xfrm>
            <a:off x="1719774" y="537849"/>
            <a:ext cx="5109590" cy="4083563"/>
          </a:xfrm>
          <a:custGeom>
            <a:rect b="b" l="l" r="r" t="t"/>
            <a:pathLst>
              <a:path extrusionOk="0" h="137540" w="172098">
                <a:moveTo>
                  <a:pt x="14337" y="37721"/>
                </a:moveTo>
                <a:cubicBezTo>
                  <a:pt x="19358" y="30812"/>
                  <a:pt x="23296" y="22203"/>
                  <a:pt x="30761" y="18054"/>
                </a:cubicBezTo>
                <a:cubicBezTo>
                  <a:pt x="34478" y="15988"/>
                  <a:pt x="39259" y="18487"/>
                  <a:pt x="43512" y="18487"/>
                </a:cubicBezTo>
                <a:cubicBezTo>
                  <a:pt x="48757" y="18487"/>
                  <a:pt x="53745" y="16048"/>
                  <a:pt x="58640" y="14164"/>
                </a:cubicBezTo>
                <a:cubicBezTo>
                  <a:pt x="64756" y="11810"/>
                  <a:pt x="68706" y="4948"/>
                  <a:pt x="75064" y="3359"/>
                </a:cubicBezTo>
                <a:cubicBezTo>
                  <a:pt x="80244" y="2065"/>
                  <a:pt x="85759" y="3156"/>
                  <a:pt x="91057" y="2494"/>
                </a:cubicBezTo>
                <a:cubicBezTo>
                  <a:pt x="102928" y="1011"/>
                  <a:pt x="115325" y="-1486"/>
                  <a:pt x="126932" y="1414"/>
                </a:cubicBezTo>
                <a:cubicBezTo>
                  <a:pt x="129312" y="2009"/>
                  <a:pt x="130325" y="4992"/>
                  <a:pt x="131686" y="7033"/>
                </a:cubicBezTo>
                <a:cubicBezTo>
                  <a:pt x="136311" y="13972"/>
                  <a:pt x="140028" y="21489"/>
                  <a:pt x="144653" y="28428"/>
                </a:cubicBezTo>
                <a:cubicBezTo>
                  <a:pt x="151293" y="38389"/>
                  <a:pt x="165278" y="43029"/>
                  <a:pt x="169722" y="54145"/>
                </a:cubicBezTo>
                <a:cubicBezTo>
                  <a:pt x="173386" y="63310"/>
                  <a:pt x="172189" y="74095"/>
                  <a:pt x="170154" y="83753"/>
                </a:cubicBezTo>
                <a:cubicBezTo>
                  <a:pt x="168999" y="89237"/>
                  <a:pt x="163225" y="93268"/>
                  <a:pt x="158052" y="95423"/>
                </a:cubicBezTo>
                <a:cubicBezTo>
                  <a:pt x="146557" y="100211"/>
                  <a:pt x="138258" y="110627"/>
                  <a:pt x="127580" y="117034"/>
                </a:cubicBezTo>
                <a:cubicBezTo>
                  <a:pt x="119420" y="121930"/>
                  <a:pt x="111062" y="126490"/>
                  <a:pt x="102727" y="131082"/>
                </a:cubicBezTo>
                <a:cubicBezTo>
                  <a:pt x="97676" y="133865"/>
                  <a:pt x="91989" y="138957"/>
                  <a:pt x="86518" y="137133"/>
                </a:cubicBezTo>
                <a:cubicBezTo>
                  <a:pt x="74481" y="133119"/>
                  <a:pt x="65507" y="122896"/>
                  <a:pt x="55182" y="115521"/>
                </a:cubicBezTo>
                <a:cubicBezTo>
                  <a:pt x="46311" y="109185"/>
                  <a:pt x="36862" y="103356"/>
                  <a:pt x="26655" y="99529"/>
                </a:cubicBezTo>
                <a:cubicBezTo>
                  <a:pt x="18833" y="96596"/>
                  <a:pt x="9462" y="94163"/>
                  <a:pt x="4828" y="87211"/>
                </a:cubicBezTo>
                <a:cubicBezTo>
                  <a:pt x="-5280" y="72047"/>
                  <a:pt x="1278" y="42197"/>
                  <a:pt x="17578" y="34047"/>
                </a:cubicBezTo>
              </a:path>
            </a:pathLst>
          </a:custGeom>
          <a:noFill/>
          <a:ln cap="flat" cmpd="sng" w="38100">
            <a:solidFill>
              <a:schemeClr val="dk2"/>
            </a:solidFill>
            <a:prstDash val="solid"/>
            <a:round/>
            <a:headEnd len="med" w="med" type="none"/>
            <a:tailEnd len="med" w="med" type="none"/>
          </a:ln>
        </p:spPr>
      </p:sp>
      <p:sp>
        <p:nvSpPr>
          <p:cNvPr id="146" name="Google Shape;146;p27"/>
          <p:cNvSpPr/>
          <p:nvPr/>
        </p:nvSpPr>
        <p:spPr>
          <a:xfrm>
            <a:off x="4117150" y="2266400"/>
            <a:ext cx="324300" cy="318900"/>
          </a:xfrm>
          <a:prstGeom prst="pentagon">
            <a:avLst>
              <a:gd fmla="val 105146" name="hf"/>
              <a:gd fmla="val 110557" name="vf"/>
            </a:avLst>
          </a:prstGeom>
          <a:solidFill>
            <a:srgbClr val="CC000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27"/>
          <p:cNvSpPr/>
          <p:nvPr/>
        </p:nvSpPr>
        <p:spPr>
          <a:xfrm>
            <a:off x="3934675" y="2091650"/>
            <a:ext cx="679800" cy="668400"/>
          </a:xfrm>
          <a:prstGeom prst="pentagon">
            <a:avLst>
              <a:gd fmla="val 105146" name="hf"/>
              <a:gd fmla="val 110557" name="vf"/>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28"/>
          <p:cNvGrpSpPr/>
          <p:nvPr/>
        </p:nvGrpSpPr>
        <p:grpSpPr>
          <a:xfrm>
            <a:off x="3692275" y="1883350"/>
            <a:ext cx="1240500" cy="1219800"/>
            <a:chOff x="3054750" y="1759075"/>
            <a:chExt cx="1240500" cy="1219800"/>
          </a:xfrm>
        </p:grpSpPr>
        <p:sp>
          <p:nvSpPr>
            <p:cNvPr id="153" name="Google Shape;153;p28"/>
            <p:cNvSpPr/>
            <p:nvPr/>
          </p:nvSpPr>
          <p:spPr>
            <a:xfrm>
              <a:off x="3054750" y="1759075"/>
              <a:ext cx="1240500" cy="1219800"/>
            </a:xfrm>
            <a:prstGeom prst="pentagon">
              <a:avLst>
                <a:gd fmla="val 105146" name="hf"/>
                <a:gd fmla="val 110557" name="vf"/>
              </a:avLst>
            </a:prstGeom>
            <a:solidFill>
              <a:srgbClr val="B7B7B7"/>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 name="Google Shape;154;p28"/>
            <p:cNvSpPr/>
            <p:nvPr/>
          </p:nvSpPr>
          <p:spPr>
            <a:xfrm>
              <a:off x="3385050" y="2083975"/>
              <a:ext cx="579900" cy="570000"/>
            </a:xfrm>
            <a:prstGeom prst="pentagon">
              <a:avLst>
                <a:gd fmla="val 105146" name="hf"/>
                <a:gd fmla="val 110557" name="vf"/>
              </a:avLst>
            </a:prstGeom>
            <a:solidFill>
              <a:srgbClr val="CC000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5" name="Google Shape;155;p28"/>
            <p:cNvSpPr/>
            <p:nvPr/>
          </p:nvSpPr>
          <p:spPr>
            <a:xfrm>
              <a:off x="3487050" y="2184175"/>
              <a:ext cx="375900" cy="369600"/>
            </a:xfrm>
            <a:prstGeom prst="pentagon">
              <a:avLst>
                <a:gd fmla="val 105146" name="hf"/>
                <a:gd fmla="val 110557" name="vf"/>
              </a:avLst>
            </a:prstGeom>
            <a:solidFill>
              <a:srgbClr val="FF000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56" name="Google Shape;156;p28"/>
          <p:cNvSpPr/>
          <p:nvPr/>
        </p:nvSpPr>
        <p:spPr>
          <a:xfrm>
            <a:off x="2676074" y="529974"/>
            <a:ext cx="5109590" cy="4083563"/>
          </a:xfrm>
          <a:custGeom>
            <a:rect b="b" l="l" r="r" t="t"/>
            <a:pathLst>
              <a:path extrusionOk="0" h="137540" w="172098">
                <a:moveTo>
                  <a:pt x="14337" y="37721"/>
                </a:moveTo>
                <a:cubicBezTo>
                  <a:pt x="19358" y="30812"/>
                  <a:pt x="23296" y="22203"/>
                  <a:pt x="30761" y="18054"/>
                </a:cubicBezTo>
                <a:cubicBezTo>
                  <a:pt x="34478" y="15988"/>
                  <a:pt x="39259" y="18487"/>
                  <a:pt x="43512" y="18487"/>
                </a:cubicBezTo>
                <a:cubicBezTo>
                  <a:pt x="48757" y="18487"/>
                  <a:pt x="53745" y="16048"/>
                  <a:pt x="58640" y="14164"/>
                </a:cubicBezTo>
                <a:cubicBezTo>
                  <a:pt x="64756" y="11810"/>
                  <a:pt x="68706" y="4948"/>
                  <a:pt x="75064" y="3359"/>
                </a:cubicBezTo>
                <a:cubicBezTo>
                  <a:pt x="80244" y="2065"/>
                  <a:pt x="85759" y="3156"/>
                  <a:pt x="91057" y="2494"/>
                </a:cubicBezTo>
                <a:cubicBezTo>
                  <a:pt x="102928" y="1011"/>
                  <a:pt x="115325" y="-1486"/>
                  <a:pt x="126932" y="1414"/>
                </a:cubicBezTo>
                <a:cubicBezTo>
                  <a:pt x="129312" y="2009"/>
                  <a:pt x="130325" y="4992"/>
                  <a:pt x="131686" y="7033"/>
                </a:cubicBezTo>
                <a:cubicBezTo>
                  <a:pt x="136311" y="13972"/>
                  <a:pt x="140028" y="21489"/>
                  <a:pt x="144653" y="28428"/>
                </a:cubicBezTo>
                <a:cubicBezTo>
                  <a:pt x="151293" y="38389"/>
                  <a:pt x="165278" y="43029"/>
                  <a:pt x="169722" y="54145"/>
                </a:cubicBezTo>
                <a:cubicBezTo>
                  <a:pt x="173386" y="63310"/>
                  <a:pt x="172189" y="74095"/>
                  <a:pt x="170154" y="83753"/>
                </a:cubicBezTo>
                <a:cubicBezTo>
                  <a:pt x="168999" y="89237"/>
                  <a:pt x="163225" y="93268"/>
                  <a:pt x="158052" y="95423"/>
                </a:cubicBezTo>
                <a:cubicBezTo>
                  <a:pt x="146557" y="100211"/>
                  <a:pt x="138258" y="110627"/>
                  <a:pt x="127580" y="117034"/>
                </a:cubicBezTo>
                <a:cubicBezTo>
                  <a:pt x="119420" y="121930"/>
                  <a:pt x="111062" y="126490"/>
                  <a:pt x="102727" y="131082"/>
                </a:cubicBezTo>
                <a:cubicBezTo>
                  <a:pt x="97676" y="133865"/>
                  <a:pt x="91989" y="138957"/>
                  <a:pt x="86518" y="137133"/>
                </a:cubicBezTo>
                <a:cubicBezTo>
                  <a:pt x="74481" y="133119"/>
                  <a:pt x="65507" y="122896"/>
                  <a:pt x="55182" y="115521"/>
                </a:cubicBezTo>
                <a:cubicBezTo>
                  <a:pt x="46311" y="109185"/>
                  <a:pt x="36862" y="103356"/>
                  <a:pt x="26655" y="99529"/>
                </a:cubicBezTo>
                <a:cubicBezTo>
                  <a:pt x="18833" y="96596"/>
                  <a:pt x="9462" y="94163"/>
                  <a:pt x="4828" y="87211"/>
                </a:cubicBezTo>
                <a:cubicBezTo>
                  <a:pt x="-5280" y="72047"/>
                  <a:pt x="1278" y="42197"/>
                  <a:pt x="17578" y="34047"/>
                </a:cubicBezTo>
              </a:path>
            </a:pathLst>
          </a:custGeom>
          <a:noFill/>
          <a:ln cap="flat" cmpd="sng" w="38100">
            <a:solidFill>
              <a:schemeClr val="dk2"/>
            </a:solidFill>
            <a:prstDash val="solid"/>
            <a:round/>
            <a:headEnd len="med" w="med" type="none"/>
            <a:tailEnd len="med" w="med" type="none"/>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p:nvPr/>
        </p:nvSpPr>
        <p:spPr>
          <a:xfrm>
            <a:off x="3692275" y="1883350"/>
            <a:ext cx="1240500" cy="1219800"/>
          </a:xfrm>
          <a:prstGeom prst="pentagon">
            <a:avLst>
              <a:gd fmla="val 105146" name="hf"/>
              <a:gd fmla="val 110557" name="vf"/>
            </a:avLst>
          </a:prstGeom>
          <a:solidFill>
            <a:srgbClr val="FF000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9"/>
          <p:cNvSpPr/>
          <p:nvPr/>
        </p:nvSpPr>
        <p:spPr>
          <a:xfrm>
            <a:off x="4022575" y="2208250"/>
            <a:ext cx="579900" cy="570000"/>
          </a:xfrm>
          <a:prstGeom prst="pentagon">
            <a:avLst>
              <a:gd fmla="val 105146" name="hf"/>
              <a:gd fmla="val 110557" name="vf"/>
            </a:avLst>
          </a:prstGeom>
          <a:solidFill>
            <a:srgbClr val="FF000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29"/>
          <p:cNvSpPr/>
          <p:nvPr/>
        </p:nvSpPr>
        <p:spPr>
          <a:xfrm>
            <a:off x="4124575" y="2308450"/>
            <a:ext cx="375900" cy="369600"/>
          </a:xfrm>
          <a:prstGeom prst="pentagon">
            <a:avLst>
              <a:gd fmla="val 105146" name="hf"/>
              <a:gd fmla="val 110557" name="vf"/>
            </a:avLst>
          </a:prstGeom>
          <a:solidFill>
            <a:srgbClr val="FF00F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9"/>
          <p:cNvSpPr/>
          <p:nvPr/>
        </p:nvSpPr>
        <p:spPr>
          <a:xfrm>
            <a:off x="3286599" y="529974"/>
            <a:ext cx="5109590" cy="4083563"/>
          </a:xfrm>
          <a:custGeom>
            <a:rect b="b" l="l" r="r" t="t"/>
            <a:pathLst>
              <a:path extrusionOk="0" h="137540" w="172098">
                <a:moveTo>
                  <a:pt x="14337" y="37721"/>
                </a:moveTo>
                <a:cubicBezTo>
                  <a:pt x="19358" y="30812"/>
                  <a:pt x="23296" y="22203"/>
                  <a:pt x="30761" y="18054"/>
                </a:cubicBezTo>
                <a:cubicBezTo>
                  <a:pt x="34478" y="15988"/>
                  <a:pt x="39259" y="18487"/>
                  <a:pt x="43512" y="18487"/>
                </a:cubicBezTo>
                <a:cubicBezTo>
                  <a:pt x="48757" y="18487"/>
                  <a:pt x="53745" y="16048"/>
                  <a:pt x="58640" y="14164"/>
                </a:cubicBezTo>
                <a:cubicBezTo>
                  <a:pt x="64756" y="11810"/>
                  <a:pt x="68706" y="4948"/>
                  <a:pt x="75064" y="3359"/>
                </a:cubicBezTo>
                <a:cubicBezTo>
                  <a:pt x="80244" y="2065"/>
                  <a:pt x="85759" y="3156"/>
                  <a:pt x="91057" y="2494"/>
                </a:cubicBezTo>
                <a:cubicBezTo>
                  <a:pt x="102928" y="1011"/>
                  <a:pt x="115325" y="-1486"/>
                  <a:pt x="126932" y="1414"/>
                </a:cubicBezTo>
                <a:cubicBezTo>
                  <a:pt x="129312" y="2009"/>
                  <a:pt x="130325" y="4992"/>
                  <a:pt x="131686" y="7033"/>
                </a:cubicBezTo>
                <a:cubicBezTo>
                  <a:pt x="136311" y="13972"/>
                  <a:pt x="140028" y="21489"/>
                  <a:pt x="144653" y="28428"/>
                </a:cubicBezTo>
                <a:cubicBezTo>
                  <a:pt x="151293" y="38389"/>
                  <a:pt x="165278" y="43029"/>
                  <a:pt x="169722" y="54145"/>
                </a:cubicBezTo>
                <a:cubicBezTo>
                  <a:pt x="173386" y="63310"/>
                  <a:pt x="172189" y="74095"/>
                  <a:pt x="170154" y="83753"/>
                </a:cubicBezTo>
                <a:cubicBezTo>
                  <a:pt x="168999" y="89237"/>
                  <a:pt x="163225" y="93268"/>
                  <a:pt x="158052" y="95423"/>
                </a:cubicBezTo>
                <a:cubicBezTo>
                  <a:pt x="146557" y="100211"/>
                  <a:pt x="138258" y="110627"/>
                  <a:pt x="127580" y="117034"/>
                </a:cubicBezTo>
                <a:cubicBezTo>
                  <a:pt x="119420" y="121930"/>
                  <a:pt x="111062" y="126490"/>
                  <a:pt x="102727" y="131082"/>
                </a:cubicBezTo>
                <a:cubicBezTo>
                  <a:pt x="97676" y="133865"/>
                  <a:pt x="91989" y="138957"/>
                  <a:pt x="86518" y="137133"/>
                </a:cubicBezTo>
                <a:cubicBezTo>
                  <a:pt x="74481" y="133119"/>
                  <a:pt x="65507" y="122896"/>
                  <a:pt x="55182" y="115521"/>
                </a:cubicBezTo>
                <a:cubicBezTo>
                  <a:pt x="46311" y="109185"/>
                  <a:pt x="36862" y="103356"/>
                  <a:pt x="26655" y="99529"/>
                </a:cubicBezTo>
                <a:cubicBezTo>
                  <a:pt x="18833" y="96596"/>
                  <a:pt x="9462" y="94163"/>
                  <a:pt x="4828" y="87211"/>
                </a:cubicBezTo>
                <a:cubicBezTo>
                  <a:pt x="-5280" y="72047"/>
                  <a:pt x="1278" y="42197"/>
                  <a:pt x="17578" y="34047"/>
                </a:cubicBezTo>
              </a:path>
            </a:pathLst>
          </a:custGeom>
          <a:noFill/>
          <a:ln cap="flat" cmpd="sng" w="38100">
            <a:solidFill>
              <a:schemeClr val="dk2"/>
            </a:solidFill>
            <a:prstDash val="solid"/>
            <a:round/>
            <a:headEnd len="med" w="med" type="none"/>
            <a:tailEnd len="med" w="med" type="none"/>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p:nvPr/>
        </p:nvSpPr>
        <p:spPr>
          <a:xfrm>
            <a:off x="3692275" y="1883350"/>
            <a:ext cx="1240500" cy="1219800"/>
          </a:xfrm>
          <a:prstGeom prst="pentagon">
            <a:avLst>
              <a:gd fmla="val 105146" name="hf"/>
              <a:gd fmla="val 110557" name="vf"/>
            </a:avLst>
          </a:prstGeom>
          <a:solidFill>
            <a:srgbClr val="FF000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30"/>
          <p:cNvSpPr/>
          <p:nvPr/>
        </p:nvSpPr>
        <p:spPr>
          <a:xfrm>
            <a:off x="4022575" y="2208250"/>
            <a:ext cx="579900" cy="570000"/>
          </a:xfrm>
          <a:prstGeom prst="pentagon">
            <a:avLst>
              <a:gd fmla="val 105146" name="hf"/>
              <a:gd fmla="val 110557" name="vf"/>
            </a:avLst>
          </a:prstGeom>
          <a:solidFill>
            <a:srgbClr val="FF000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30"/>
          <p:cNvSpPr/>
          <p:nvPr/>
        </p:nvSpPr>
        <p:spPr>
          <a:xfrm>
            <a:off x="4124575" y="2308450"/>
            <a:ext cx="375900" cy="369600"/>
          </a:xfrm>
          <a:prstGeom prst="pentagon">
            <a:avLst>
              <a:gd fmla="val 105146" name="hf"/>
              <a:gd fmla="val 110557" name="vf"/>
            </a:avLst>
          </a:prstGeom>
          <a:solidFill>
            <a:srgbClr val="FF00F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30"/>
          <p:cNvSpPr/>
          <p:nvPr/>
        </p:nvSpPr>
        <p:spPr>
          <a:xfrm>
            <a:off x="5061798" y="902302"/>
            <a:ext cx="4123038" cy="3295115"/>
          </a:xfrm>
          <a:custGeom>
            <a:rect b="b" l="l" r="r" t="t"/>
            <a:pathLst>
              <a:path extrusionOk="0" h="137540" w="172098">
                <a:moveTo>
                  <a:pt x="14337" y="37721"/>
                </a:moveTo>
                <a:cubicBezTo>
                  <a:pt x="19358" y="30812"/>
                  <a:pt x="23296" y="22203"/>
                  <a:pt x="30761" y="18054"/>
                </a:cubicBezTo>
                <a:cubicBezTo>
                  <a:pt x="34478" y="15988"/>
                  <a:pt x="39259" y="18487"/>
                  <a:pt x="43512" y="18487"/>
                </a:cubicBezTo>
                <a:cubicBezTo>
                  <a:pt x="48757" y="18487"/>
                  <a:pt x="53745" y="16048"/>
                  <a:pt x="58640" y="14164"/>
                </a:cubicBezTo>
                <a:cubicBezTo>
                  <a:pt x="64756" y="11810"/>
                  <a:pt x="68706" y="4948"/>
                  <a:pt x="75064" y="3359"/>
                </a:cubicBezTo>
                <a:cubicBezTo>
                  <a:pt x="80244" y="2065"/>
                  <a:pt x="85759" y="3156"/>
                  <a:pt x="91057" y="2494"/>
                </a:cubicBezTo>
                <a:cubicBezTo>
                  <a:pt x="102928" y="1011"/>
                  <a:pt x="115325" y="-1486"/>
                  <a:pt x="126932" y="1414"/>
                </a:cubicBezTo>
                <a:cubicBezTo>
                  <a:pt x="129312" y="2009"/>
                  <a:pt x="130325" y="4992"/>
                  <a:pt x="131686" y="7033"/>
                </a:cubicBezTo>
                <a:cubicBezTo>
                  <a:pt x="136311" y="13972"/>
                  <a:pt x="140028" y="21489"/>
                  <a:pt x="144653" y="28428"/>
                </a:cubicBezTo>
                <a:cubicBezTo>
                  <a:pt x="151293" y="38389"/>
                  <a:pt x="165278" y="43029"/>
                  <a:pt x="169722" y="54145"/>
                </a:cubicBezTo>
                <a:cubicBezTo>
                  <a:pt x="173386" y="63310"/>
                  <a:pt x="172189" y="74095"/>
                  <a:pt x="170154" y="83753"/>
                </a:cubicBezTo>
                <a:cubicBezTo>
                  <a:pt x="168999" y="89237"/>
                  <a:pt x="163225" y="93268"/>
                  <a:pt x="158052" y="95423"/>
                </a:cubicBezTo>
                <a:cubicBezTo>
                  <a:pt x="146557" y="100211"/>
                  <a:pt x="138258" y="110627"/>
                  <a:pt x="127580" y="117034"/>
                </a:cubicBezTo>
                <a:cubicBezTo>
                  <a:pt x="119420" y="121930"/>
                  <a:pt x="111062" y="126490"/>
                  <a:pt x="102727" y="131082"/>
                </a:cubicBezTo>
                <a:cubicBezTo>
                  <a:pt x="97676" y="133865"/>
                  <a:pt x="91989" y="138957"/>
                  <a:pt x="86518" y="137133"/>
                </a:cubicBezTo>
                <a:cubicBezTo>
                  <a:pt x="74481" y="133119"/>
                  <a:pt x="65507" y="122896"/>
                  <a:pt x="55182" y="115521"/>
                </a:cubicBezTo>
                <a:cubicBezTo>
                  <a:pt x="46311" y="109185"/>
                  <a:pt x="36862" y="103356"/>
                  <a:pt x="26655" y="99529"/>
                </a:cubicBezTo>
                <a:cubicBezTo>
                  <a:pt x="18833" y="96596"/>
                  <a:pt x="9462" y="94163"/>
                  <a:pt x="4828" y="87211"/>
                </a:cubicBezTo>
                <a:cubicBezTo>
                  <a:pt x="-5280" y="72047"/>
                  <a:pt x="1278" y="42197"/>
                  <a:pt x="17578" y="34047"/>
                </a:cubicBezTo>
              </a:path>
            </a:pathLst>
          </a:custGeom>
          <a:noFill/>
          <a:ln cap="flat" cmpd="sng" w="38100">
            <a:solidFill>
              <a:schemeClr val="dk2"/>
            </a:solidFill>
            <a:prstDash val="solid"/>
            <a:round/>
            <a:headEnd len="med" w="med" type="none"/>
            <a:tailEnd len="med" w="med" type="none"/>
          </a:ln>
        </p:spPr>
      </p:sp>
      <p:sp>
        <p:nvSpPr>
          <p:cNvPr id="173" name="Google Shape;173;p30"/>
          <p:cNvSpPr txBox="1"/>
          <p:nvPr/>
        </p:nvSpPr>
        <p:spPr>
          <a:xfrm>
            <a:off x="1831550" y="3657725"/>
            <a:ext cx="1928700" cy="12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Well, shit</a:t>
            </a:r>
            <a:endParaRPr sz="18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grpSp>
        <p:nvGrpSpPr>
          <p:cNvPr id="178" name="Google Shape;178;p31"/>
          <p:cNvGrpSpPr/>
          <p:nvPr/>
        </p:nvGrpSpPr>
        <p:grpSpPr>
          <a:xfrm>
            <a:off x="2644125" y="3923700"/>
            <a:ext cx="1240500" cy="1219800"/>
            <a:chOff x="3692275" y="1883350"/>
            <a:chExt cx="1240500" cy="1219800"/>
          </a:xfrm>
        </p:grpSpPr>
        <p:sp>
          <p:nvSpPr>
            <p:cNvPr id="179" name="Google Shape;179;p31"/>
            <p:cNvSpPr/>
            <p:nvPr/>
          </p:nvSpPr>
          <p:spPr>
            <a:xfrm>
              <a:off x="3692275" y="1883350"/>
              <a:ext cx="1240500" cy="1219800"/>
            </a:xfrm>
            <a:prstGeom prst="pentagon">
              <a:avLst>
                <a:gd fmla="val 105146" name="hf"/>
                <a:gd fmla="val 110557" name="vf"/>
              </a:avLst>
            </a:prstGeom>
            <a:solidFill>
              <a:srgbClr val="FF000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31"/>
            <p:cNvSpPr/>
            <p:nvPr/>
          </p:nvSpPr>
          <p:spPr>
            <a:xfrm>
              <a:off x="4022575" y="2208250"/>
              <a:ext cx="579900" cy="570000"/>
            </a:xfrm>
            <a:prstGeom prst="pentagon">
              <a:avLst>
                <a:gd fmla="val 105146" name="hf"/>
                <a:gd fmla="val 110557" name="vf"/>
              </a:avLst>
            </a:prstGeom>
            <a:solidFill>
              <a:srgbClr val="FF0000"/>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31"/>
            <p:cNvSpPr/>
            <p:nvPr/>
          </p:nvSpPr>
          <p:spPr>
            <a:xfrm>
              <a:off x="4124575" y="2308450"/>
              <a:ext cx="375900" cy="369600"/>
            </a:xfrm>
            <a:prstGeom prst="pentagon">
              <a:avLst>
                <a:gd fmla="val 105146" name="hf"/>
                <a:gd fmla="val 110557" name="vf"/>
              </a:avLst>
            </a:prstGeom>
            <a:solidFill>
              <a:srgbClr val="FF00FF"/>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82" name="Google Shape;182;p31"/>
          <p:cNvSpPr/>
          <p:nvPr/>
        </p:nvSpPr>
        <p:spPr>
          <a:xfrm>
            <a:off x="5061798" y="902302"/>
            <a:ext cx="4123038" cy="3295115"/>
          </a:xfrm>
          <a:custGeom>
            <a:rect b="b" l="l" r="r" t="t"/>
            <a:pathLst>
              <a:path extrusionOk="0" h="137540" w="172098">
                <a:moveTo>
                  <a:pt x="14337" y="37721"/>
                </a:moveTo>
                <a:cubicBezTo>
                  <a:pt x="19358" y="30812"/>
                  <a:pt x="23296" y="22203"/>
                  <a:pt x="30761" y="18054"/>
                </a:cubicBezTo>
                <a:cubicBezTo>
                  <a:pt x="34478" y="15988"/>
                  <a:pt x="39259" y="18487"/>
                  <a:pt x="43512" y="18487"/>
                </a:cubicBezTo>
                <a:cubicBezTo>
                  <a:pt x="48757" y="18487"/>
                  <a:pt x="53745" y="16048"/>
                  <a:pt x="58640" y="14164"/>
                </a:cubicBezTo>
                <a:cubicBezTo>
                  <a:pt x="64756" y="11810"/>
                  <a:pt x="68706" y="4948"/>
                  <a:pt x="75064" y="3359"/>
                </a:cubicBezTo>
                <a:cubicBezTo>
                  <a:pt x="80244" y="2065"/>
                  <a:pt x="85759" y="3156"/>
                  <a:pt x="91057" y="2494"/>
                </a:cubicBezTo>
                <a:cubicBezTo>
                  <a:pt x="102928" y="1011"/>
                  <a:pt x="115325" y="-1486"/>
                  <a:pt x="126932" y="1414"/>
                </a:cubicBezTo>
                <a:cubicBezTo>
                  <a:pt x="129312" y="2009"/>
                  <a:pt x="130325" y="4992"/>
                  <a:pt x="131686" y="7033"/>
                </a:cubicBezTo>
                <a:cubicBezTo>
                  <a:pt x="136311" y="13972"/>
                  <a:pt x="140028" y="21489"/>
                  <a:pt x="144653" y="28428"/>
                </a:cubicBezTo>
                <a:cubicBezTo>
                  <a:pt x="151293" y="38389"/>
                  <a:pt x="165278" y="43029"/>
                  <a:pt x="169722" y="54145"/>
                </a:cubicBezTo>
                <a:cubicBezTo>
                  <a:pt x="173386" y="63310"/>
                  <a:pt x="172189" y="74095"/>
                  <a:pt x="170154" y="83753"/>
                </a:cubicBezTo>
                <a:cubicBezTo>
                  <a:pt x="168999" y="89237"/>
                  <a:pt x="163225" y="93268"/>
                  <a:pt x="158052" y="95423"/>
                </a:cubicBezTo>
                <a:cubicBezTo>
                  <a:pt x="146557" y="100211"/>
                  <a:pt x="138258" y="110627"/>
                  <a:pt x="127580" y="117034"/>
                </a:cubicBezTo>
                <a:cubicBezTo>
                  <a:pt x="119420" y="121930"/>
                  <a:pt x="111062" y="126490"/>
                  <a:pt x="102727" y="131082"/>
                </a:cubicBezTo>
                <a:cubicBezTo>
                  <a:pt x="97676" y="133865"/>
                  <a:pt x="91989" y="138957"/>
                  <a:pt x="86518" y="137133"/>
                </a:cubicBezTo>
                <a:cubicBezTo>
                  <a:pt x="74481" y="133119"/>
                  <a:pt x="65507" y="122896"/>
                  <a:pt x="55182" y="115521"/>
                </a:cubicBezTo>
                <a:cubicBezTo>
                  <a:pt x="46311" y="109185"/>
                  <a:pt x="36862" y="103356"/>
                  <a:pt x="26655" y="99529"/>
                </a:cubicBezTo>
                <a:cubicBezTo>
                  <a:pt x="18833" y="96596"/>
                  <a:pt x="9462" y="94163"/>
                  <a:pt x="4828" y="87211"/>
                </a:cubicBezTo>
                <a:cubicBezTo>
                  <a:pt x="-5280" y="72047"/>
                  <a:pt x="1278" y="42197"/>
                  <a:pt x="17578" y="34047"/>
                </a:cubicBezTo>
              </a:path>
            </a:pathLst>
          </a:custGeom>
          <a:noFill/>
          <a:ln cap="flat" cmpd="sng" w="38100">
            <a:solidFill>
              <a:srgbClr val="CCCCCC"/>
            </a:solidFill>
            <a:prstDash val="solid"/>
            <a:round/>
            <a:headEnd len="med" w="med" type="none"/>
            <a:tailEnd len="med" w="med" type="none"/>
          </a:ln>
        </p:spPr>
      </p:sp>
      <p:sp>
        <p:nvSpPr>
          <p:cNvPr id="183" name="Google Shape;183;p31"/>
          <p:cNvSpPr/>
          <p:nvPr/>
        </p:nvSpPr>
        <p:spPr>
          <a:xfrm>
            <a:off x="1908353" y="76190"/>
            <a:ext cx="3160975" cy="4767700"/>
          </a:xfrm>
          <a:custGeom>
            <a:rect b="b" l="l" r="r" t="t"/>
            <a:pathLst>
              <a:path extrusionOk="0" h="190708" w="126439">
                <a:moveTo>
                  <a:pt x="103256" y="189018"/>
                </a:moveTo>
                <a:cubicBezTo>
                  <a:pt x="98575" y="192139"/>
                  <a:pt x="92026" y="189883"/>
                  <a:pt x="86400" y="189883"/>
                </a:cubicBezTo>
                <a:cubicBezTo>
                  <a:pt x="72891" y="189883"/>
                  <a:pt x="59434" y="188137"/>
                  <a:pt x="45986" y="186857"/>
                </a:cubicBezTo>
                <a:cubicBezTo>
                  <a:pt x="37213" y="186022"/>
                  <a:pt x="28170" y="182776"/>
                  <a:pt x="19621" y="184912"/>
                </a:cubicBezTo>
                <a:cubicBezTo>
                  <a:pt x="14370" y="186224"/>
                  <a:pt x="6047" y="186944"/>
                  <a:pt x="3628" y="182102"/>
                </a:cubicBezTo>
                <a:cubicBezTo>
                  <a:pt x="-1372" y="172097"/>
                  <a:pt x="-260" y="159619"/>
                  <a:pt x="1683" y="148605"/>
                </a:cubicBezTo>
                <a:cubicBezTo>
                  <a:pt x="4449" y="132923"/>
                  <a:pt x="865" y="116655"/>
                  <a:pt x="2764" y="100844"/>
                </a:cubicBezTo>
                <a:cubicBezTo>
                  <a:pt x="4681" y="84889"/>
                  <a:pt x="910" y="68409"/>
                  <a:pt x="4060" y="52651"/>
                </a:cubicBezTo>
                <a:cubicBezTo>
                  <a:pt x="5263" y="46635"/>
                  <a:pt x="2373" y="38424"/>
                  <a:pt x="7086" y="34497"/>
                </a:cubicBezTo>
                <a:cubicBezTo>
                  <a:pt x="15955" y="27106"/>
                  <a:pt x="27014" y="22800"/>
                  <a:pt x="37342" y="17640"/>
                </a:cubicBezTo>
                <a:cubicBezTo>
                  <a:pt x="42678" y="14974"/>
                  <a:pt x="46834" y="10413"/>
                  <a:pt x="51605" y="6834"/>
                </a:cubicBezTo>
                <a:cubicBezTo>
                  <a:pt x="57583" y="2349"/>
                  <a:pt x="65705" y="1755"/>
                  <a:pt x="73001" y="135"/>
                </a:cubicBezTo>
                <a:cubicBezTo>
                  <a:pt x="77877" y="-948"/>
                  <a:pt x="78093" y="8769"/>
                  <a:pt x="81213" y="12670"/>
                </a:cubicBezTo>
                <a:cubicBezTo>
                  <a:pt x="87263" y="20235"/>
                  <a:pt x="94435" y="27136"/>
                  <a:pt x="102608" y="32336"/>
                </a:cubicBezTo>
                <a:cubicBezTo>
                  <a:pt x="107261" y="35296"/>
                  <a:pt x="111319" y="39364"/>
                  <a:pt x="116439" y="41413"/>
                </a:cubicBezTo>
                <a:cubicBezTo>
                  <a:pt x="119373" y="42587"/>
                  <a:pt x="123247" y="42732"/>
                  <a:pt x="125084" y="45303"/>
                </a:cubicBezTo>
                <a:cubicBezTo>
                  <a:pt x="128663" y="50313"/>
                  <a:pt x="124009" y="57577"/>
                  <a:pt x="123139" y="63672"/>
                </a:cubicBezTo>
                <a:cubicBezTo>
                  <a:pt x="121186" y="77348"/>
                  <a:pt x="119789" y="91107"/>
                  <a:pt x="117520" y="104734"/>
                </a:cubicBezTo>
                <a:cubicBezTo>
                  <a:pt x="112771" y="133252"/>
                  <a:pt x="114131" y="163776"/>
                  <a:pt x="102176" y="190099"/>
                </a:cubicBezTo>
              </a:path>
            </a:pathLst>
          </a:custGeom>
          <a:noFill/>
          <a:ln cap="flat" cmpd="sng" w="38100">
            <a:solidFill>
              <a:schemeClr val="dk2"/>
            </a:solidFill>
            <a:prstDash val="solid"/>
            <a:round/>
            <a:headEnd len="med" w="med" type="none"/>
            <a:tailEnd len="med" w="med" type="none"/>
          </a:ln>
        </p:spPr>
      </p:sp>
      <p:pic>
        <p:nvPicPr>
          <p:cNvPr id="184" name="Google Shape;184;p31"/>
          <p:cNvPicPr preferRelativeResize="0"/>
          <p:nvPr/>
        </p:nvPicPr>
        <p:blipFill>
          <a:blip r:embed="rId3">
            <a:alphaModFix/>
          </a:blip>
          <a:stretch>
            <a:fillRect/>
          </a:stretch>
        </p:blipFill>
        <p:spPr>
          <a:xfrm>
            <a:off x="2536795" y="741449"/>
            <a:ext cx="1904082" cy="1219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Fourth part of NLNOG work Trilogy</a:t>
            </a:r>
            <a:endParaRPr/>
          </a:p>
        </p:txBody>
      </p:sp>
      <p:sp>
        <p:nvSpPr>
          <p:cNvPr id="62" name="Google Shape;62;p14"/>
          <p:cNvSpPr txBox="1"/>
          <p:nvPr>
            <p:ph idx="1" type="body"/>
          </p:nvPr>
        </p:nvSpPr>
        <p:spPr>
          <a:xfrm>
            <a:off x="457200" y="968250"/>
            <a:ext cx="8465700" cy="372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a:p>
          <a:p>
            <a:pPr indent="-342900" lvl="0" marL="914400" rtl="0" algn="l">
              <a:spcBef>
                <a:spcPts val="1200"/>
              </a:spcBef>
              <a:spcAft>
                <a:spcPts val="0"/>
              </a:spcAft>
              <a:buSzPts val="1800"/>
              <a:buAutoNum type="arabicPeriod"/>
            </a:pPr>
            <a:r>
              <a:rPr lang="en"/>
              <a:t>Escape from the data center, or, how can it be that my stupid manager makes so much more money than I do &amp; has a better life</a:t>
            </a:r>
            <a:endParaRPr/>
          </a:p>
          <a:p>
            <a:pPr indent="-342900" lvl="0" marL="914400" rtl="0" algn="l">
              <a:spcBef>
                <a:spcPts val="0"/>
              </a:spcBef>
              <a:spcAft>
                <a:spcPts val="0"/>
              </a:spcAft>
              <a:buSzPts val="1800"/>
              <a:buAutoNum type="arabicPeriod"/>
            </a:pPr>
            <a:r>
              <a:rPr lang="en"/>
              <a:t>How do I get a better job?</a:t>
            </a:r>
            <a:endParaRPr/>
          </a:p>
          <a:p>
            <a:pPr indent="-342900" lvl="0" marL="914400" rtl="0" algn="l">
              <a:spcBef>
                <a:spcPts val="0"/>
              </a:spcBef>
              <a:spcAft>
                <a:spcPts val="0"/>
              </a:spcAft>
              <a:buSzPts val="1800"/>
              <a:buAutoNum type="arabicPeriod"/>
            </a:pPr>
            <a:r>
              <a:rPr lang="en"/>
              <a:t>Business for geeks: should I even have a job?</a:t>
            </a:r>
            <a:endParaRPr/>
          </a:p>
          <a:p>
            <a:pPr indent="-342900" lvl="0" marL="914400" rtl="0" algn="l">
              <a:spcBef>
                <a:spcPts val="0"/>
              </a:spcBef>
              <a:spcAft>
                <a:spcPts val="0"/>
              </a:spcAft>
              <a:buSzPts val="1800"/>
              <a:buAutoNum type="arabicPeriod"/>
            </a:pPr>
            <a:r>
              <a:rPr b="1" lang="en"/>
              <a:t>Life long learning - the right things</a:t>
            </a:r>
            <a:endParaRPr b="1"/>
          </a:p>
          <a:p>
            <a:pPr indent="0" lvl="0" marL="0" rtl="0" algn="l">
              <a:spcBef>
                <a:spcPts val="1200"/>
              </a:spcBef>
              <a:spcAft>
                <a:spcPts val="1200"/>
              </a:spcAft>
              <a:buNone/>
            </a:pPr>
            <a:r>
              <a:rPr b="1" lang="en" sz="2300"/>
              <a:t>Your choices of new/old technologies/fields almost ENTIRELY define your career: far too important to leave to chance!</a:t>
            </a:r>
            <a:endParaRPr b="1"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We can’t take all new things seriously.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we can’t ignore all of them either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311700" y="58025"/>
            <a:ext cx="8520600" cy="498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400"/>
              <a:t>“One can never read too little of bad, or too much of good books: bad books are intellectual poison; they destroy the mind.</a:t>
            </a:r>
            <a:endParaRPr sz="3400"/>
          </a:p>
          <a:p>
            <a:pPr indent="0" lvl="0" marL="0" rtl="0" algn="l">
              <a:spcBef>
                <a:spcPts val="0"/>
              </a:spcBef>
              <a:spcAft>
                <a:spcPts val="0"/>
              </a:spcAft>
              <a:buClr>
                <a:schemeClr val="dk1"/>
              </a:buClr>
              <a:buSzPts val="1100"/>
              <a:buFont typeface="Arial"/>
              <a:buNone/>
            </a:pPr>
            <a:r>
              <a:t/>
            </a:r>
            <a:endParaRPr sz="3400"/>
          </a:p>
          <a:p>
            <a:pPr indent="0" lvl="0" marL="0" rtl="0" algn="l">
              <a:spcBef>
                <a:spcPts val="0"/>
              </a:spcBef>
              <a:spcAft>
                <a:spcPts val="0"/>
              </a:spcAft>
              <a:buSzPts val="1100"/>
              <a:buNone/>
            </a:pPr>
            <a:r>
              <a:rPr lang="en" sz="3400"/>
              <a:t>In order to read what is good one must make it a condition </a:t>
            </a:r>
            <a:r>
              <a:rPr b="1" lang="en" sz="3400"/>
              <a:t>never to read what is bad</a:t>
            </a:r>
            <a:r>
              <a:rPr lang="en" sz="3400"/>
              <a:t>; for life is short, and both </a:t>
            </a:r>
            <a:r>
              <a:rPr b="1" lang="en" sz="3400"/>
              <a:t>time and strength limited</a:t>
            </a:r>
            <a:r>
              <a:rPr lang="en" sz="3400"/>
              <a:t>.” – Schopenhauer (1788-1860)</a:t>
            </a:r>
            <a:endParaRPr sz="3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34"/>
          <p:cNvPicPr preferRelativeResize="0"/>
          <p:nvPr/>
        </p:nvPicPr>
        <p:blipFill rotWithShape="1">
          <a:blip r:embed="rId3">
            <a:alphaModFix/>
          </a:blip>
          <a:srcRect b="0" l="22366" r="0" t="10136"/>
          <a:stretch/>
        </p:blipFill>
        <p:spPr>
          <a:xfrm>
            <a:off x="6195712" y="1543625"/>
            <a:ext cx="2368550" cy="2056250"/>
          </a:xfrm>
          <a:prstGeom prst="rect">
            <a:avLst/>
          </a:prstGeom>
          <a:noFill/>
          <a:ln>
            <a:noFill/>
          </a:ln>
        </p:spPr>
      </p:pic>
      <p:pic>
        <p:nvPicPr>
          <p:cNvPr id="200" name="Google Shape;200;p34"/>
          <p:cNvPicPr preferRelativeResize="0"/>
          <p:nvPr/>
        </p:nvPicPr>
        <p:blipFill>
          <a:blip r:embed="rId4">
            <a:alphaModFix/>
          </a:blip>
          <a:stretch>
            <a:fillRect/>
          </a:stretch>
        </p:blipFill>
        <p:spPr>
          <a:xfrm>
            <a:off x="741988" y="1509789"/>
            <a:ext cx="2123924" cy="2123924"/>
          </a:xfrm>
          <a:prstGeom prst="rect">
            <a:avLst/>
          </a:prstGeom>
          <a:noFill/>
          <a:ln>
            <a:noFill/>
          </a:ln>
        </p:spPr>
      </p:pic>
      <p:sp>
        <p:nvSpPr>
          <p:cNvPr id="201" name="Google Shape;201;p34"/>
          <p:cNvSpPr txBox="1"/>
          <p:nvPr/>
        </p:nvSpPr>
        <p:spPr>
          <a:xfrm>
            <a:off x="411650" y="3785825"/>
            <a:ext cx="2784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Bitcoin / Blockchain</a:t>
            </a:r>
            <a:endParaRPr sz="1800">
              <a:solidFill>
                <a:schemeClr val="dk2"/>
              </a:solidFill>
            </a:endParaRPr>
          </a:p>
        </p:txBody>
      </p:sp>
      <p:sp>
        <p:nvSpPr>
          <p:cNvPr id="202" name="Google Shape;202;p34"/>
          <p:cNvSpPr txBox="1"/>
          <p:nvPr/>
        </p:nvSpPr>
        <p:spPr>
          <a:xfrm>
            <a:off x="5987688" y="3817350"/>
            <a:ext cx="2784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Deep Learning</a:t>
            </a:r>
            <a:endParaRPr sz="1800">
              <a:solidFill>
                <a:schemeClr val="dk2"/>
              </a:solidFill>
            </a:endParaRPr>
          </a:p>
        </p:txBody>
      </p:sp>
      <p:cxnSp>
        <p:nvCxnSpPr>
          <p:cNvPr id="203" name="Google Shape;203;p34"/>
          <p:cNvCxnSpPr/>
          <p:nvPr/>
        </p:nvCxnSpPr>
        <p:spPr>
          <a:xfrm>
            <a:off x="371713" y="1054025"/>
            <a:ext cx="3113700" cy="2867100"/>
          </a:xfrm>
          <a:prstGeom prst="straightConnector1">
            <a:avLst/>
          </a:prstGeom>
          <a:noFill/>
          <a:ln cap="flat" cmpd="sng" w="76200">
            <a:solidFill>
              <a:srgbClr val="FF0000"/>
            </a:solidFill>
            <a:prstDash val="solid"/>
            <a:round/>
            <a:headEnd len="med" w="med" type="none"/>
            <a:tailEnd len="med" w="med" type="none"/>
          </a:ln>
        </p:spPr>
      </p:cxnSp>
      <p:cxnSp>
        <p:nvCxnSpPr>
          <p:cNvPr id="204" name="Google Shape;204;p34"/>
          <p:cNvCxnSpPr/>
          <p:nvPr/>
        </p:nvCxnSpPr>
        <p:spPr>
          <a:xfrm flipH="1" rot="10800000">
            <a:off x="577288" y="950250"/>
            <a:ext cx="3113700" cy="2867100"/>
          </a:xfrm>
          <a:prstGeom prst="straightConnector1">
            <a:avLst/>
          </a:prstGeom>
          <a:noFill/>
          <a:ln cap="flat" cmpd="sng" w="76200">
            <a:solidFill>
              <a:srgbClr val="FF0000"/>
            </a:solidFill>
            <a:prstDash val="solid"/>
            <a:round/>
            <a:headEnd len="med" w="med" type="none"/>
            <a:tailEnd len="med" w="med" type="none"/>
          </a:ln>
        </p:spPr>
      </p:cxnSp>
      <p:cxnSp>
        <p:nvCxnSpPr>
          <p:cNvPr id="205" name="Google Shape;205;p34"/>
          <p:cNvCxnSpPr/>
          <p:nvPr/>
        </p:nvCxnSpPr>
        <p:spPr>
          <a:xfrm>
            <a:off x="5453013" y="1157800"/>
            <a:ext cx="3113700" cy="2867100"/>
          </a:xfrm>
          <a:prstGeom prst="straightConnector1">
            <a:avLst/>
          </a:prstGeom>
          <a:noFill/>
          <a:ln cap="flat" cmpd="sng" w="76200">
            <a:solidFill>
              <a:srgbClr val="FF0000"/>
            </a:solidFill>
            <a:prstDash val="solid"/>
            <a:round/>
            <a:headEnd len="med" w="med" type="none"/>
            <a:tailEnd len="med" w="med" type="none"/>
          </a:ln>
        </p:spPr>
      </p:cxnSp>
      <p:cxnSp>
        <p:nvCxnSpPr>
          <p:cNvPr id="206" name="Google Shape;206;p34"/>
          <p:cNvCxnSpPr/>
          <p:nvPr/>
        </p:nvCxnSpPr>
        <p:spPr>
          <a:xfrm flipH="1" rot="10800000">
            <a:off x="5658588" y="1054025"/>
            <a:ext cx="3113700" cy="2867100"/>
          </a:xfrm>
          <a:prstGeom prst="straightConnector1">
            <a:avLst/>
          </a:prstGeom>
          <a:noFill/>
          <a:ln cap="flat" cmpd="sng" w="76200">
            <a:solidFill>
              <a:srgbClr val="FF0000"/>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5"/>
          <p:cNvPicPr preferRelativeResize="0"/>
          <p:nvPr/>
        </p:nvPicPr>
        <p:blipFill>
          <a:blip r:embed="rId3">
            <a:alphaModFix/>
          </a:blip>
          <a:stretch>
            <a:fillRect/>
          </a:stretch>
        </p:blipFill>
        <p:spPr>
          <a:xfrm>
            <a:off x="0" y="0"/>
            <a:ext cx="7482189" cy="5143501"/>
          </a:xfrm>
          <a:prstGeom prst="rect">
            <a:avLst/>
          </a:prstGeom>
          <a:noFill/>
          <a:ln>
            <a:noFill/>
          </a:ln>
        </p:spPr>
      </p:pic>
      <p:sp>
        <p:nvSpPr>
          <p:cNvPr id="212" name="Google Shape;212;p35"/>
          <p:cNvSpPr txBox="1"/>
          <p:nvPr/>
        </p:nvSpPr>
        <p:spPr>
          <a:xfrm>
            <a:off x="5623125" y="198225"/>
            <a:ext cx="26448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2018</a:t>
            </a:r>
            <a:endParaRPr sz="18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nvSpPr>
        <p:spPr>
          <a:xfrm>
            <a:off x="-53175" y="-72500"/>
            <a:ext cx="4476300" cy="270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050">
                <a:solidFill>
                  <a:schemeClr val="dk1"/>
                </a:solidFill>
                <a:highlight>
                  <a:srgbClr val="FFFFFF"/>
                </a:highlight>
                <a:latin typeface="Times New Roman"/>
                <a:ea typeface="Times New Roman"/>
                <a:cs typeface="Times New Roman"/>
                <a:sym typeface="Times New Roman"/>
              </a:rPr>
              <a:t>Part of the team’s puzzlement comes from the fact that most of the technology inside ChatGPT isn’t new. ChatGPT is a fine-tuned version of GPT-3.5, a family of large language models that OpenAI released months before the chatbot. GPT-3.5 is itself an updated version of </a:t>
            </a:r>
            <a:r>
              <a:rPr i="1" lang="en" sz="2050" u="sng">
                <a:solidFill>
                  <a:schemeClr val="hlink"/>
                </a:solidFill>
                <a:highlight>
                  <a:srgbClr val="FFFFFF"/>
                </a:highlight>
                <a:latin typeface="Times New Roman"/>
                <a:ea typeface="Times New Roman"/>
                <a:cs typeface="Times New Roman"/>
                <a:sym typeface="Times New Roman"/>
                <a:hlinkClick r:id="rId3"/>
              </a:rPr>
              <a:t>GPT-3</a:t>
            </a:r>
            <a:r>
              <a:rPr i="1" lang="en" sz="2050">
                <a:solidFill>
                  <a:schemeClr val="dk1"/>
                </a:solidFill>
                <a:highlight>
                  <a:srgbClr val="FFFFFF"/>
                </a:highlight>
                <a:latin typeface="Times New Roman"/>
                <a:ea typeface="Times New Roman"/>
                <a:cs typeface="Times New Roman"/>
                <a:sym typeface="Times New Roman"/>
              </a:rPr>
              <a:t>, which appeared in </a:t>
            </a:r>
            <a:r>
              <a:rPr b="1" i="1" lang="en" sz="2050" u="sng">
                <a:solidFill>
                  <a:schemeClr val="dk1"/>
                </a:solidFill>
                <a:highlight>
                  <a:srgbClr val="FFFFFF"/>
                </a:highlight>
                <a:latin typeface="Times New Roman"/>
                <a:ea typeface="Times New Roman"/>
                <a:cs typeface="Times New Roman"/>
                <a:sym typeface="Times New Roman"/>
              </a:rPr>
              <a:t>2020</a:t>
            </a:r>
            <a:r>
              <a:rPr i="1" lang="en" sz="2050">
                <a:solidFill>
                  <a:schemeClr val="dk1"/>
                </a:solidFill>
                <a:highlight>
                  <a:srgbClr val="FFFFFF"/>
                </a:highlight>
                <a:latin typeface="Times New Roman"/>
                <a:ea typeface="Times New Roman"/>
                <a:cs typeface="Times New Roman"/>
                <a:sym typeface="Times New Roman"/>
              </a:rPr>
              <a:t>. </a:t>
            </a:r>
            <a:endParaRPr sz="2100"/>
          </a:p>
        </p:txBody>
      </p:sp>
      <p:sp>
        <p:nvSpPr>
          <p:cNvPr id="218" name="Google Shape;218;p36"/>
          <p:cNvSpPr txBox="1"/>
          <p:nvPr/>
        </p:nvSpPr>
        <p:spPr>
          <a:xfrm>
            <a:off x="24175" y="2659275"/>
            <a:ext cx="9144000" cy="2619900"/>
          </a:xfrm>
          <a:prstGeom prst="rect">
            <a:avLst/>
          </a:prstGeom>
          <a:noFill/>
          <a:ln>
            <a:noFill/>
          </a:ln>
        </p:spPr>
        <p:txBody>
          <a:bodyPr anchorCtr="0" anchor="t" bIns="91425" lIns="91425" spcFirstLastPara="1" rIns="91425" wrap="square" tIns="91425">
            <a:spAutoFit/>
          </a:bodyPr>
          <a:lstStyle/>
          <a:p>
            <a:pPr indent="0" lvl="0" marL="0" rtl="0" algn="l">
              <a:lnSpc>
                <a:spcPct val="155000"/>
              </a:lnSpc>
              <a:spcBef>
                <a:spcPts val="0"/>
              </a:spcBef>
              <a:spcAft>
                <a:spcPts val="0"/>
              </a:spcAft>
              <a:buNone/>
            </a:pPr>
            <a:r>
              <a:rPr lang="en" sz="1350">
                <a:solidFill>
                  <a:schemeClr val="dk1"/>
                </a:solidFill>
                <a:highlight>
                  <a:srgbClr val="FFFFFF"/>
                </a:highlight>
                <a:latin typeface="Times New Roman"/>
                <a:ea typeface="Times New Roman"/>
                <a:cs typeface="Times New Roman"/>
                <a:sym typeface="Times New Roman"/>
              </a:rPr>
              <a:t>When OpenAI launched ChatGPT, with zero fanfare, in late </a:t>
            </a:r>
            <a:r>
              <a:rPr b="1" lang="en" sz="1350" u="sng">
                <a:solidFill>
                  <a:schemeClr val="dk1"/>
                </a:solidFill>
                <a:highlight>
                  <a:srgbClr val="FFFFFF"/>
                </a:highlight>
                <a:latin typeface="Times New Roman"/>
                <a:ea typeface="Times New Roman"/>
                <a:cs typeface="Times New Roman"/>
                <a:sym typeface="Times New Roman"/>
              </a:rPr>
              <a:t>November 2022</a:t>
            </a:r>
            <a:r>
              <a:rPr lang="en" sz="1350">
                <a:solidFill>
                  <a:schemeClr val="dk1"/>
                </a:solidFill>
                <a:highlight>
                  <a:srgbClr val="FFFFFF"/>
                </a:highlight>
                <a:latin typeface="Times New Roman"/>
                <a:ea typeface="Times New Roman"/>
                <a:cs typeface="Times New Roman"/>
                <a:sym typeface="Times New Roman"/>
              </a:rPr>
              <a:t>, the </a:t>
            </a:r>
            <a:r>
              <a:rPr lang="en" sz="1350" u="sng">
                <a:solidFill>
                  <a:schemeClr val="hlink"/>
                </a:solidFill>
                <a:highlight>
                  <a:srgbClr val="FFFFFF"/>
                </a:highlight>
                <a:latin typeface="Times New Roman"/>
                <a:ea typeface="Times New Roman"/>
                <a:cs typeface="Times New Roman"/>
                <a:sym typeface="Times New Roman"/>
                <a:hlinkClick r:id="rId4"/>
              </a:rPr>
              <a:t>San Francisco–based artificial-intelligence company</a:t>
            </a:r>
            <a:r>
              <a:rPr lang="en" sz="1350">
                <a:solidFill>
                  <a:schemeClr val="dk1"/>
                </a:solidFill>
                <a:highlight>
                  <a:srgbClr val="FFFFFF"/>
                </a:highlight>
                <a:latin typeface="Times New Roman"/>
                <a:ea typeface="Times New Roman"/>
                <a:cs typeface="Times New Roman"/>
                <a:sym typeface="Times New Roman"/>
              </a:rPr>
              <a:t> had few expectations. Certainly, nobody inside OpenAI was prepared for a </a:t>
            </a:r>
            <a:r>
              <a:rPr lang="en" sz="1350" u="sng">
                <a:solidFill>
                  <a:schemeClr val="hlink"/>
                </a:solidFill>
                <a:highlight>
                  <a:srgbClr val="FFFFFF"/>
                </a:highlight>
                <a:latin typeface="Times New Roman"/>
                <a:ea typeface="Times New Roman"/>
                <a:cs typeface="Times New Roman"/>
                <a:sym typeface="Times New Roman"/>
                <a:hlinkClick r:id="rId5"/>
              </a:rPr>
              <a:t>viral mega-hit</a:t>
            </a:r>
            <a:r>
              <a:rPr lang="en" sz="1350">
                <a:solidFill>
                  <a:schemeClr val="dk1"/>
                </a:solidFill>
                <a:highlight>
                  <a:srgbClr val="FFFFFF"/>
                </a:highlight>
                <a:latin typeface="Times New Roman"/>
                <a:ea typeface="Times New Roman"/>
                <a:cs typeface="Times New Roman"/>
                <a:sym typeface="Times New Roman"/>
              </a:rPr>
              <a:t>. The firm has been scrambling to catch up—and capitalize on its success—ever since.</a:t>
            </a:r>
            <a:endParaRPr sz="1350">
              <a:solidFill>
                <a:schemeClr val="dk1"/>
              </a:solidFill>
              <a:highlight>
                <a:srgbClr val="FFFFFF"/>
              </a:highlight>
              <a:latin typeface="Times New Roman"/>
              <a:ea typeface="Times New Roman"/>
              <a:cs typeface="Times New Roman"/>
              <a:sym typeface="Times New Roman"/>
            </a:endParaRPr>
          </a:p>
          <a:p>
            <a:pPr indent="0" lvl="0" marL="0" rtl="0" algn="l">
              <a:lnSpc>
                <a:spcPct val="155000"/>
              </a:lnSpc>
              <a:spcBef>
                <a:spcPts val="2300"/>
              </a:spcBef>
              <a:spcAft>
                <a:spcPts val="2300"/>
              </a:spcAft>
              <a:buNone/>
            </a:pPr>
            <a:r>
              <a:rPr b="1" lang="en" sz="1350">
                <a:solidFill>
                  <a:schemeClr val="dk1"/>
                </a:solidFill>
                <a:highlight>
                  <a:srgbClr val="FFFFFF"/>
                </a:highlight>
                <a:latin typeface="Times New Roman"/>
                <a:ea typeface="Times New Roman"/>
                <a:cs typeface="Times New Roman"/>
                <a:sym typeface="Times New Roman"/>
              </a:rPr>
              <a:t>It was viewed in-house as a “research preview,” </a:t>
            </a:r>
            <a:r>
              <a:rPr lang="en" sz="1350">
                <a:solidFill>
                  <a:schemeClr val="dk1"/>
                </a:solidFill>
                <a:highlight>
                  <a:srgbClr val="FFFFFF"/>
                </a:highlight>
                <a:latin typeface="Times New Roman"/>
                <a:ea typeface="Times New Roman"/>
                <a:cs typeface="Times New Roman"/>
                <a:sym typeface="Times New Roman"/>
              </a:rPr>
              <a:t>says Sandhini Agarwal, who works on policy at OpenAI: a tease of a more polished version of a </a:t>
            </a:r>
            <a:r>
              <a:rPr lang="en" sz="1350" u="sng">
                <a:solidFill>
                  <a:schemeClr val="hlink"/>
                </a:solidFill>
                <a:highlight>
                  <a:srgbClr val="FFFFFF"/>
                </a:highlight>
                <a:latin typeface="Times New Roman"/>
                <a:ea typeface="Times New Roman"/>
                <a:cs typeface="Times New Roman"/>
                <a:sym typeface="Times New Roman"/>
                <a:hlinkClick r:id="rId6"/>
              </a:rPr>
              <a:t>two-year-old technology</a:t>
            </a:r>
            <a:r>
              <a:rPr lang="en" sz="1350">
                <a:solidFill>
                  <a:schemeClr val="dk1"/>
                </a:solidFill>
                <a:highlight>
                  <a:srgbClr val="FFFFFF"/>
                </a:highlight>
                <a:latin typeface="Times New Roman"/>
                <a:ea typeface="Times New Roman"/>
                <a:cs typeface="Times New Roman"/>
                <a:sym typeface="Times New Roman"/>
              </a:rPr>
              <a:t> and, more important, an attempt to iron out some of its flaws by collecting feedback from the public. “We didn’t want to oversell it as a big fundamental advance,” says Liam Fedus, a scientist at OpenAI who worked on ChatGPT.</a:t>
            </a:r>
            <a:endParaRPr sz="1350">
              <a:solidFill>
                <a:schemeClr val="dk1"/>
              </a:solidFill>
              <a:highlight>
                <a:srgbClr val="FFFFFF"/>
              </a:highlight>
              <a:latin typeface="Times New Roman"/>
              <a:ea typeface="Times New Roman"/>
              <a:cs typeface="Times New Roman"/>
              <a:sym typeface="Times New Roman"/>
            </a:endParaRPr>
          </a:p>
        </p:txBody>
      </p:sp>
      <p:pic>
        <p:nvPicPr>
          <p:cNvPr id="219" name="Google Shape;219;p36"/>
          <p:cNvPicPr preferRelativeResize="0"/>
          <p:nvPr/>
        </p:nvPicPr>
        <p:blipFill>
          <a:blip r:embed="rId7">
            <a:alphaModFix/>
          </a:blip>
          <a:stretch>
            <a:fillRect/>
          </a:stretch>
        </p:blipFill>
        <p:spPr>
          <a:xfrm>
            <a:off x="7217325" y="522175"/>
            <a:ext cx="1926675" cy="1926675"/>
          </a:xfrm>
          <a:prstGeom prst="rect">
            <a:avLst/>
          </a:prstGeom>
          <a:noFill/>
          <a:ln>
            <a:noFill/>
          </a:ln>
        </p:spPr>
      </p:pic>
      <p:sp>
        <p:nvSpPr>
          <p:cNvPr id="220" name="Google Shape;220;p36"/>
          <p:cNvSpPr txBox="1"/>
          <p:nvPr/>
        </p:nvSpPr>
        <p:spPr>
          <a:xfrm>
            <a:off x="7479800" y="0"/>
            <a:ext cx="144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2020-2022</a:t>
            </a:r>
            <a:endParaRPr sz="18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7"/>
          <p:cNvPicPr preferRelativeResize="0"/>
          <p:nvPr/>
        </p:nvPicPr>
        <p:blipFill>
          <a:blip r:embed="rId3">
            <a:alphaModFix/>
          </a:blip>
          <a:stretch>
            <a:fillRect/>
          </a:stretch>
        </p:blipFill>
        <p:spPr>
          <a:xfrm>
            <a:off x="13517" y="0"/>
            <a:ext cx="9130484"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nvSpPr>
        <p:spPr>
          <a:xfrm>
            <a:off x="216125" y="48625"/>
            <a:ext cx="8714700" cy="49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2"/>
                </a:solidFill>
              </a:rPr>
              <a:t>“I've come up with a set of rules that describe our reactions to technologies:</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0" lvl="0" marL="0" rtl="0" algn="l">
              <a:spcBef>
                <a:spcPts val="0"/>
              </a:spcBef>
              <a:spcAft>
                <a:spcPts val="0"/>
              </a:spcAft>
              <a:buClr>
                <a:schemeClr val="dk1"/>
              </a:buClr>
              <a:buSzPts val="1100"/>
              <a:buFont typeface="Arial"/>
              <a:buNone/>
            </a:pPr>
            <a:r>
              <a:rPr lang="en" sz="2100">
                <a:solidFill>
                  <a:schemeClr val="dk2"/>
                </a:solidFill>
              </a:rPr>
              <a:t>1. Anything that is in the world </a:t>
            </a:r>
            <a:r>
              <a:rPr b="1" lang="en" sz="2100">
                <a:solidFill>
                  <a:schemeClr val="dk2"/>
                </a:solidFill>
              </a:rPr>
              <a:t>when you’re born</a:t>
            </a:r>
            <a:r>
              <a:rPr lang="en" sz="2100">
                <a:solidFill>
                  <a:schemeClr val="dk2"/>
                </a:solidFill>
              </a:rPr>
              <a:t> is </a:t>
            </a:r>
            <a:r>
              <a:rPr lang="en" sz="2100" u="sng">
                <a:solidFill>
                  <a:schemeClr val="dk2"/>
                </a:solidFill>
              </a:rPr>
              <a:t>normal and ordinary</a:t>
            </a:r>
            <a:r>
              <a:rPr lang="en" sz="2100">
                <a:solidFill>
                  <a:schemeClr val="dk2"/>
                </a:solidFill>
              </a:rPr>
              <a:t> and is just a natural part of the way the world works.</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0" lvl="0" marL="0" rtl="0" algn="l">
              <a:spcBef>
                <a:spcPts val="0"/>
              </a:spcBef>
              <a:spcAft>
                <a:spcPts val="0"/>
              </a:spcAft>
              <a:buClr>
                <a:schemeClr val="dk1"/>
              </a:buClr>
              <a:buSzPts val="1100"/>
              <a:buFont typeface="Arial"/>
              <a:buNone/>
            </a:pPr>
            <a:r>
              <a:rPr lang="en" sz="2100">
                <a:solidFill>
                  <a:schemeClr val="dk2"/>
                </a:solidFill>
              </a:rPr>
              <a:t>2. Anything that's invented between when you’re </a:t>
            </a:r>
            <a:r>
              <a:rPr b="1" lang="en" sz="2100">
                <a:solidFill>
                  <a:schemeClr val="dk2"/>
                </a:solidFill>
              </a:rPr>
              <a:t>fifteen and thirty-five</a:t>
            </a:r>
            <a:r>
              <a:rPr lang="en" sz="2100">
                <a:solidFill>
                  <a:schemeClr val="dk2"/>
                </a:solidFill>
              </a:rPr>
              <a:t> is </a:t>
            </a:r>
            <a:r>
              <a:rPr lang="en" sz="2100" u="sng">
                <a:solidFill>
                  <a:schemeClr val="dk2"/>
                </a:solidFill>
              </a:rPr>
              <a:t>new and exciting</a:t>
            </a:r>
            <a:r>
              <a:rPr lang="en" sz="2100">
                <a:solidFill>
                  <a:schemeClr val="dk2"/>
                </a:solidFill>
              </a:rPr>
              <a:t> and revolutionary and you can probably get a career in it.</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0" lvl="0" marL="0" rtl="0" algn="l">
              <a:spcBef>
                <a:spcPts val="0"/>
              </a:spcBef>
              <a:spcAft>
                <a:spcPts val="0"/>
              </a:spcAft>
              <a:buClr>
                <a:schemeClr val="dk1"/>
              </a:buClr>
              <a:buSzPts val="1100"/>
              <a:buFont typeface="Arial"/>
              <a:buNone/>
            </a:pPr>
            <a:r>
              <a:rPr lang="en" sz="2100">
                <a:solidFill>
                  <a:schemeClr val="dk2"/>
                </a:solidFill>
              </a:rPr>
              <a:t>3. </a:t>
            </a:r>
            <a:r>
              <a:rPr b="1" lang="en" sz="2100">
                <a:solidFill>
                  <a:schemeClr val="dk2"/>
                </a:solidFill>
              </a:rPr>
              <a:t>Anything invented after you're thirty-five is </a:t>
            </a:r>
            <a:r>
              <a:rPr b="1" lang="en" sz="2100" u="sng">
                <a:solidFill>
                  <a:schemeClr val="dk2"/>
                </a:solidFill>
              </a:rPr>
              <a:t>against the natural order of things</a:t>
            </a:r>
            <a:r>
              <a:rPr lang="en" sz="2100">
                <a:solidFill>
                  <a:schemeClr val="dk2"/>
                </a:solidFill>
              </a:rPr>
              <a:t>.”</a:t>
            </a:r>
            <a:endParaRPr sz="2100">
              <a:solidFill>
                <a:schemeClr val="dk2"/>
              </a:solidFill>
            </a:endParaRPr>
          </a:p>
          <a:p>
            <a:pPr indent="0" lvl="0" marL="0" rtl="0" algn="l">
              <a:spcBef>
                <a:spcPts val="0"/>
              </a:spcBef>
              <a:spcAft>
                <a:spcPts val="0"/>
              </a:spcAft>
              <a:buNone/>
            </a:pPr>
            <a:r>
              <a:t/>
            </a:r>
            <a:endParaRPr sz="2100">
              <a:solidFill>
                <a:schemeClr val="dk2"/>
              </a:solidFill>
            </a:endParaRPr>
          </a:p>
          <a:p>
            <a:pPr indent="0" lvl="0" marL="0" rtl="0" algn="l">
              <a:spcBef>
                <a:spcPts val="0"/>
              </a:spcBef>
              <a:spcAft>
                <a:spcPts val="0"/>
              </a:spcAft>
              <a:buClr>
                <a:schemeClr val="dk1"/>
              </a:buClr>
              <a:buSzPts val="1100"/>
              <a:buFont typeface="Arial"/>
              <a:buNone/>
            </a:pPr>
            <a:r>
              <a:rPr lang="en" sz="2100">
                <a:solidFill>
                  <a:schemeClr val="dk2"/>
                </a:solidFill>
              </a:rPr>
              <a:t>― </a:t>
            </a:r>
            <a:r>
              <a:rPr i="1" lang="en" sz="2100">
                <a:solidFill>
                  <a:schemeClr val="dk2"/>
                </a:solidFill>
              </a:rPr>
              <a:t>Douglas Adams</a:t>
            </a:r>
            <a:r>
              <a:rPr lang="en" sz="2100">
                <a:solidFill>
                  <a:schemeClr val="dk2"/>
                </a:solidFill>
              </a:rPr>
              <a:t>, The Salmon of Doubt: Hitchhiking the Galaxy One Last Time (~</a:t>
            </a:r>
            <a:r>
              <a:rPr b="1" lang="en" sz="2100">
                <a:solidFill>
                  <a:schemeClr val="dk2"/>
                </a:solidFill>
              </a:rPr>
              <a:t>2002</a:t>
            </a:r>
            <a:r>
              <a:rPr lang="en" sz="2100">
                <a:solidFill>
                  <a:schemeClr val="dk2"/>
                </a:solidFill>
              </a:rPr>
              <a:t>)</a:t>
            </a:r>
            <a:endParaRPr sz="2100">
              <a:solidFill>
                <a:schemeClr val="dk2"/>
              </a:solidFill>
            </a:endParaRPr>
          </a:p>
          <a:p>
            <a:pPr indent="0" lvl="0" marL="0" rtl="0" algn="l">
              <a:spcBef>
                <a:spcPts val="0"/>
              </a:spcBef>
              <a:spcAft>
                <a:spcPts val="0"/>
              </a:spcAft>
              <a:buNone/>
            </a:pPr>
            <a:r>
              <a:t/>
            </a:r>
            <a:endParaRPr sz="21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nvSpPr>
        <p:spPr>
          <a:xfrm>
            <a:off x="396475" y="1368300"/>
            <a:ext cx="78714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50">
                <a:solidFill>
                  <a:srgbClr val="4D5156"/>
                </a:solidFill>
                <a:highlight>
                  <a:srgbClr val="FFFFFF"/>
                </a:highlight>
              </a:rPr>
              <a:t>"</a:t>
            </a:r>
            <a:r>
              <a:rPr b="1" lang="en" sz="3450">
                <a:solidFill>
                  <a:srgbClr val="5F6368"/>
                </a:solidFill>
                <a:highlight>
                  <a:srgbClr val="FFFFFF"/>
                </a:highlight>
              </a:rPr>
              <a:t>There is no reason anyone would want a computer in their home</a:t>
            </a:r>
            <a:r>
              <a:rPr lang="en" sz="3450">
                <a:solidFill>
                  <a:srgbClr val="4D5156"/>
                </a:solidFill>
                <a:highlight>
                  <a:srgbClr val="FFFFFF"/>
                </a:highlight>
              </a:rPr>
              <a:t>" - </a:t>
            </a:r>
            <a:r>
              <a:rPr b="1" lang="en" sz="3450">
                <a:solidFill>
                  <a:srgbClr val="5F6368"/>
                </a:solidFill>
                <a:highlight>
                  <a:srgbClr val="FFFFFF"/>
                </a:highlight>
              </a:rPr>
              <a:t>Ken Olsen</a:t>
            </a:r>
            <a:r>
              <a:rPr lang="en" sz="3450">
                <a:solidFill>
                  <a:srgbClr val="4D5156"/>
                </a:solidFill>
                <a:highlight>
                  <a:srgbClr val="FFFFFF"/>
                </a:highlight>
              </a:rPr>
              <a:t>, president and founder of Digital Equipment Corporation, 1977.</a:t>
            </a:r>
            <a:endParaRPr sz="3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40"/>
          <p:cNvPicPr preferRelativeResize="0"/>
          <p:nvPr/>
        </p:nvPicPr>
        <p:blipFill>
          <a:blip r:embed="rId3">
            <a:alphaModFix/>
          </a:blip>
          <a:stretch>
            <a:fillRect/>
          </a:stretch>
        </p:blipFill>
        <p:spPr>
          <a:xfrm>
            <a:off x="0" y="138651"/>
            <a:ext cx="9144000" cy="485077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1"/>
          <p:cNvSpPr txBox="1"/>
          <p:nvPr/>
        </p:nvSpPr>
        <p:spPr>
          <a:xfrm>
            <a:off x="0" y="0"/>
            <a:ext cx="8677200" cy="475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t>A winner of the Nobel Prize in Economics, Paul Krugman wrote in </a:t>
            </a:r>
            <a:r>
              <a:rPr b="1" lang="en" sz="2700"/>
              <a:t>1998</a:t>
            </a:r>
            <a:r>
              <a:rPr lang="en" sz="2700"/>
              <a:t>:</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n" sz="2700"/>
              <a:t>“The growth of the Internet will slow drastically, as the flaw in ‘Metcalfe’s law’—which states that the number of potential connections in a network is proportional to the square of the number of participants—becomes apparent: </a:t>
            </a:r>
            <a:r>
              <a:rPr b="1" lang="en" sz="2700"/>
              <a:t>most people have nothing to say to each other</a:t>
            </a:r>
            <a:r>
              <a:rPr lang="en" sz="2700"/>
              <a:t>! By </a:t>
            </a:r>
            <a:r>
              <a:rPr b="1" lang="en" sz="2700"/>
              <a:t>2005</a:t>
            </a:r>
            <a:r>
              <a:rPr lang="en" sz="2700"/>
              <a:t> or so, it will become clear that the Internet’s impact on the economy has been </a:t>
            </a:r>
            <a:r>
              <a:rPr b="1" lang="en" sz="2700"/>
              <a:t>no greater than the fax machine’s</a:t>
            </a:r>
            <a:r>
              <a:rPr lang="en" sz="2700"/>
              <a:t>.”</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350625" y="3745271"/>
            <a:ext cx="1735592" cy="232133"/>
          </a:xfrm>
          <a:prstGeom prst="rect">
            <a:avLst/>
          </a:prstGeom>
          <a:noFill/>
          <a:ln>
            <a:noFill/>
          </a:ln>
        </p:spPr>
      </p:pic>
      <p:pic>
        <p:nvPicPr>
          <p:cNvPr id="68" name="Google Shape;68;p15"/>
          <p:cNvPicPr preferRelativeResize="0"/>
          <p:nvPr/>
        </p:nvPicPr>
        <p:blipFill>
          <a:blip r:embed="rId4">
            <a:alphaModFix/>
          </a:blip>
          <a:stretch>
            <a:fillRect/>
          </a:stretch>
        </p:blipFill>
        <p:spPr>
          <a:xfrm>
            <a:off x="1840733" y="2761119"/>
            <a:ext cx="779302" cy="914829"/>
          </a:xfrm>
          <a:prstGeom prst="rect">
            <a:avLst/>
          </a:prstGeom>
          <a:noFill/>
          <a:ln>
            <a:noFill/>
          </a:ln>
        </p:spPr>
      </p:pic>
      <p:pic>
        <p:nvPicPr>
          <p:cNvPr id="69" name="Google Shape;69;p15"/>
          <p:cNvPicPr preferRelativeResize="0"/>
          <p:nvPr/>
        </p:nvPicPr>
        <p:blipFill>
          <a:blip r:embed="rId5">
            <a:alphaModFix/>
          </a:blip>
          <a:stretch>
            <a:fillRect/>
          </a:stretch>
        </p:blipFill>
        <p:spPr>
          <a:xfrm>
            <a:off x="2824484" y="3020118"/>
            <a:ext cx="2363801" cy="396832"/>
          </a:xfrm>
          <a:prstGeom prst="rect">
            <a:avLst/>
          </a:prstGeom>
          <a:noFill/>
          <a:ln>
            <a:noFill/>
          </a:ln>
        </p:spPr>
      </p:pic>
      <p:pic>
        <p:nvPicPr>
          <p:cNvPr id="70" name="Google Shape;70;p15"/>
          <p:cNvPicPr preferRelativeResize="0"/>
          <p:nvPr/>
        </p:nvPicPr>
        <p:blipFill>
          <a:blip r:embed="rId6">
            <a:alphaModFix/>
          </a:blip>
          <a:stretch>
            <a:fillRect/>
          </a:stretch>
        </p:blipFill>
        <p:spPr>
          <a:xfrm>
            <a:off x="0" y="4169865"/>
            <a:ext cx="1380550" cy="668835"/>
          </a:xfrm>
          <a:prstGeom prst="rect">
            <a:avLst/>
          </a:prstGeom>
          <a:noFill/>
          <a:ln>
            <a:noFill/>
          </a:ln>
        </p:spPr>
      </p:pic>
      <p:pic>
        <p:nvPicPr>
          <p:cNvPr id="71" name="Google Shape;71;p15"/>
          <p:cNvPicPr preferRelativeResize="0"/>
          <p:nvPr/>
        </p:nvPicPr>
        <p:blipFill>
          <a:blip r:embed="rId6">
            <a:alphaModFix/>
          </a:blip>
          <a:stretch>
            <a:fillRect/>
          </a:stretch>
        </p:blipFill>
        <p:spPr>
          <a:xfrm>
            <a:off x="4396451" y="2302658"/>
            <a:ext cx="1380550" cy="668835"/>
          </a:xfrm>
          <a:prstGeom prst="rect">
            <a:avLst/>
          </a:prstGeom>
          <a:noFill/>
          <a:ln>
            <a:noFill/>
          </a:ln>
        </p:spPr>
      </p:pic>
      <p:pic>
        <p:nvPicPr>
          <p:cNvPr id="72" name="Google Shape;72;p15"/>
          <p:cNvPicPr preferRelativeResize="0"/>
          <p:nvPr/>
        </p:nvPicPr>
        <p:blipFill>
          <a:blip r:embed="rId7">
            <a:alphaModFix/>
          </a:blip>
          <a:stretch>
            <a:fillRect/>
          </a:stretch>
        </p:blipFill>
        <p:spPr>
          <a:xfrm>
            <a:off x="6938438" y="1061649"/>
            <a:ext cx="902690" cy="914830"/>
          </a:xfrm>
          <a:prstGeom prst="rect">
            <a:avLst/>
          </a:prstGeom>
          <a:noFill/>
          <a:ln>
            <a:noFill/>
          </a:ln>
        </p:spPr>
      </p:pic>
      <p:pic>
        <p:nvPicPr>
          <p:cNvPr id="73" name="Google Shape;73;p15"/>
          <p:cNvPicPr preferRelativeResize="0"/>
          <p:nvPr/>
        </p:nvPicPr>
        <p:blipFill>
          <a:blip r:embed="rId3">
            <a:alphaModFix/>
          </a:blip>
          <a:stretch>
            <a:fillRect/>
          </a:stretch>
        </p:blipFill>
        <p:spPr>
          <a:xfrm>
            <a:off x="2945270" y="3745271"/>
            <a:ext cx="1735592" cy="232133"/>
          </a:xfrm>
          <a:prstGeom prst="rect">
            <a:avLst/>
          </a:prstGeom>
          <a:noFill/>
          <a:ln>
            <a:noFill/>
          </a:ln>
        </p:spPr>
      </p:pic>
      <p:pic>
        <p:nvPicPr>
          <p:cNvPr id="74" name="Google Shape;74;p15"/>
          <p:cNvPicPr preferRelativeResize="0"/>
          <p:nvPr/>
        </p:nvPicPr>
        <p:blipFill>
          <a:blip r:embed="rId3">
            <a:alphaModFix/>
          </a:blip>
          <a:stretch>
            <a:fillRect/>
          </a:stretch>
        </p:blipFill>
        <p:spPr>
          <a:xfrm>
            <a:off x="5507866" y="1864721"/>
            <a:ext cx="1735592" cy="232133"/>
          </a:xfrm>
          <a:prstGeom prst="rect">
            <a:avLst/>
          </a:prstGeom>
          <a:noFill/>
          <a:ln>
            <a:noFill/>
          </a:ln>
        </p:spPr>
      </p:pic>
      <p:pic>
        <p:nvPicPr>
          <p:cNvPr id="75" name="Google Shape;75;p15"/>
          <p:cNvPicPr preferRelativeResize="0"/>
          <p:nvPr/>
        </p:nvPicPr>
        <p:blipFill>
          <a:blip r:embed="rId8">
            <a:alphaModFix/>
          </a:blip>
          <a:stretch>
            <a:fillRect/>
          </a:stretch>
        </p:blipFill>
        <p:spPr>
          <a:xfrm>
            <a:off x="4863881" y="2145648"/>
            <a:ext cx="869262" cy="486783"/>
          </a:xfrm>
          <a:prstGeom prst="rect">
            <a:avLst/>
          </a:prstGeom>
          <a:noFill/>
          <a:ln>
            <a:noFill/>
          </a:ln>
        </p:spPr>
      </p:pic>
      <p:pic>
        <p:nvPicPr>
          <p:cNvPr id="76" name="Google Shape;76;p15"/>
          <p:cNvPicPr preferRelativeResize="0"/>
          <p:nvPr/>
        </p:nvPicPr>
        <p:blipFill>
          <a:blip r:embed="rId9">
            <a:alphaModFix/>
          </a:blip>
          <a:stretch>
            <a:fillRect/>
          </a:stretch>
        </p:blipFill>
        <p:spPr>
          <a:xfrm>
            <a:off x="5910947" y="726994"/>
            <a:ext cx="2363796" cy="424744"/>
          </a:xfrm>
          <a:prstGeom prst="rect">
            <a:avLst/>
          </a:prstGeom>
          <a:noFill/>
          <a:ln>
            <a:noFill/>
          </a:ln>
        </p:spPr>
      </p:pic>
      <p:pic>
        <p:nvPicPr>
          <p:cNvPr id="77" name="Google Shape;77;p15"/>
          <p:cNvPicPr preferRelativeResize="0"/>
          <p:nvPr/>
        </p:nvPicPr>
        <p:blipFill>
          <a:blip r:embed="rId8">
            <a:alphaModFix/>
          </a:blip>
          <a:stretch>
            <a:fillRect/>
          </a:stretch>
        </p:blipFill>
        <p:spPr>
          <a:xfrm>
            <a:off x="8274738" y="422199"/>
            <a:ext cx="869262" cy="486783"/>
          </a:xfrm>
          <a:prstGeom prst="rect">
            <a:avLst/>
          </a:prstGeom>
          <a:noFill/>
          <a:ln>
            <a:noFill/>
          </a:ln>
        </p:spPr>
      </p:pic>
      <p:pic>
        <p:nvPicPr>
          <p:cNvPr id="78" name="Google Shape;78;p15"/>
          <p:cNvPicPr preferRelativeResize="0"/>
          <p:nvPr/>
        </p:nvPicPr>
        <p:blipFill>
          <a:blip r:embed="rId10">
            <a:alphaModFix/>
          </a:blip>
          <a:stretch>
            <a:fillRect/>
          </a:stretch>
        </p:blipFill>
        <p:spPr>
          <a:xfrm>
            <a:off x="8162650" y="75500"/>
            <a:ext cx="981350" cy="289900"/>
          </a:xfrm>
          <a:prstGeom prst="rect">
            <a:avLst/>
          </a:prstGeom>
          <a:noFill/>
          <a:ln>
            <a:noFill/>
          </a:ln>
        </p:spPr>
      </p:pic>
      <p:pic>
        <p:nvPicPr>
          <p:cNvPr id="79" name="Google Shape;79;p15"/>
          <p:cNvPicPr preferRelativeResize="0"/>
          <p:nvPr/>
        </p:nvPicPr>
        <p:blipFill>
          <a:blip r:embed="rId11">
            <a:alphaModFix/>
          </a:blip>
          <a:stretch>
            <a:fillRect/>
          </a:stretch>
        </p:blipFill>
        <p:spPr>
          <a:xfrm>
            <a:off x="8524272" y="1221974"/>
            <a:ext cx="347326" cy="232125"/>
          </a:xfrm>
          <a:prstGeom prst="rect">
            <a:avLst/>
          </a:prstGeom>
          <a:noFill/>
          <a:ln>
            <a:noFill/>
          </a:ln>
        </p:spPr>
      </p:pic>
      <p:pic>
        <p:nvPicPr>
          <p:cNvPr id="80" name="Google Shape;80;p15"/>
          <p:cNvPicPr preferRelativeResize="0"/>
          <p:nvPr/>
        </p:nvPicPr>
        <p:blipFill>
          <a:blip r:embed="rId12">
            <a:alphaModFix/>
          </a:blip>
          <a:stretch>
            <a:fillRect/>
          </a:stretch>
        </p:blipFill>
        <p:spPr>
          <a:xfrm>
            <a:off x="8871598" y="1221981"/>
            <a:ext cx="232140" cy="232125"/>
          </a:xfrm>
          <a:prstGeom prst="rect">
            <a:avLst/>
          </a:prstGeom>
          <a:noFill/>
          <a:ln>
            <a:noFill/>
          </a:ln>
        </p:spPr>
      </p:pic>
      <p:pic>
        <p:nvPicPr>
          <p:cNvPr id="81" name="Google Shape;81;p15"/>
          <p:cNvPicPr preferRelativeResize="0"/>
          <p:nvPr/>
        </p:nvPicPr>
        <p:blipFill>
          <a:blip r:embed="rId13">
            <a:alphaModFix/>
          </a:blip>
          <a:stretch>
            <a:fillRect/>
          </a:stretch>
        </p:blipFill>
        <p:spPr>
          <a:xfrm>
            <a:off x="8382314" y="908974"/>
            <a:ext cx="721436" cy="289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Things have changed, however. Many directors/managers want to get the </a:t>
            </a:r>
            <a:r>
              <a:rPr lang="en" u="sng"/>
              <a:t>new</a:t>
            </a:r>
            <a:r>
              <a:rPr lang="en"/>
              <a:t> and </a:t>
            </a:r>
            <a:r>
              <a:rPr lang="en" u="sng"/>
              <a:t>shiny</a:t>
            </a:r>
            <a:r>
              <a:rPr lang="en"/>
              <a:t> </a:t>
            </a:r>
            <a:r>
              <a:rPr b="1" lang="en"/>
              <a:t>right now.</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43"/>
          <p:cNvPicPr preferRelativeResize="0"/>
          <p:nvPr/>
        </p:nvPicPr>
        <p:blipFill>
          <a:blip r:embed="rId3">
            <a:alphaModFix/>
          </a:blip>
          <a:stretch>
            <a:fillRect/>
          </a:stretch>
        </p:blipFill>
        <p:spPr>
          <a:xfrm>
            <a:off x="152400" y="152400"/>
            <a:ext cx="8905901" cy="2954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4"/>
          <p:cNvPicPr preferRelativeResize="0"/>
          <p:nvPr/>
        </p:nvPicPr>
        <p:blipFill>
          <a:blip r:embed="rId3">
            <a:alphaModFix/>
          </a:blip>
          <a:stretch>
            <a:fillRect/>
          </a:stretch>
        </p:blipFill>
        <p:spPr>
          <a:xfrm>
            <a:off x="152400" y="152400"/>
            <a:ext cx="7387512" cy="48386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45"/>
          <p:cNvPicPr preferRelativeResize="0"/>
          <p:nvPr/>
        </p:nvPicPr>
        <p:blipFill>
          <a:blip r:embed="rId3">
            <a:alphaModFix/>
          </a:blip>
          <a:stretch>
            <a:fillRect/>
          </a:stretch>
        </p:blipFill>
        <p:spPr>
          <a:xfrm>
            <a:off x="152400" y="152400"/>
            <a:ext cx="7198849" cy="4838700"/>
          </a:xfrm>
          <a:prstGeom prst="rect">
            <a:avLst/>
          </a:prstGeom>
          <a:noFill/>
          <a:ln>
            <a:noFill/>
          </a:ln>
        </p:spPr>
      </p:pic>
      <p:sp>
        <p:nvSpPr>
          <p:cNvPr id="266" name="Google Shape;266;p45"/>
          <p:cNvSpPr txBox="1"/>
          <p:nvPr/>
        </p:nvSpPr>
        <p:spPr>
          <a:xfrm>
            <a:off x="4084550" y="983325"/>
            <a:ext cx="1475100" cy="6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“NFV/SDN”</a:t>
            </a:r>
            <a:endParaRPr sz="1800">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6"/>
          <p:cNvPicPr preferRelativeResize="0"/>
          <p:nvPr/>
        </p:nvPicPr>
        <p:blipFill>
          <a:blip r:embed="rId3">
            <a:alphaModFix/>
          </a:blip>
          <a:stretch>
            <a:fillRect/>
          </a:stretch>
        </p:blipFill>
        <p:spPr>
          <a:xfrm>
            <a:off x="0" y="0"/>
            <a:ext cx="8254294" cy="5143500"/>
          </a:xfrm>
          <a:prstGeom prst="rect">
            <a:avLst/>
          </a:prstGeom>
          <a:noFill/>
          <a:ln>
            <a:noFill/>
          </a:ln>
        </p:spPr>
      </p:pic>
      <p:sp>
        <p:nvSpPr>
          <p:cNvPr id="272" name="Google Shape;272;p46"/>
          <p:cNvSpPr/>
          <p:nvPr/>
        </p:nvSpPr>
        <p:spPr>
          <a:xfrm>
            <a:off x="3155250" y="734775"/>
            <a:ext cx="988800" cy="3027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Hypes have huge influence on </a:t>
            </a:r>
            <a:r>
              <a:rPr lang="en"/>
              <a:t>technology</a:t>
            </a:r>
            <a:r>
              <a:rPr lang="en"/>
              <a:t>. </a:t>
            </a:r>
            <a:r>
              <a:rPr b="1" lang="en"/>
              <a:t>Which isn’t helpful.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8"/>
          <p:cNvSpPr txBox="1"/>
          <p:nvPr>
            <p:ph type="title"/>
          </p:nvPr>
        </p:nvSpPr>
        <p:spPr>
          <a:xfrm>
            <a:off x="490250" y="450150"/>
            <a:ext cx="8051700" cy="4520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The risk is that you (</a:t>
            </a:r>
            <a:r>
              <a:rPr b="1" lang="en"/>
              <a:t>subconsciously</a:t>
            </a:r>
            <a:r>
              <a:rPr lang="en"/>
              <a:t>) decide that YOUR favorite technologies are best, and that all new things from now on are </a:t>
            </a:r>
            <a:r>
              <a:rPr b="1" lang="en"/>
              <a:t>pants</a:t>
            </a:r>
            <a:r>
              <a:rPr lang="en"/>
              <a: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cxnSp>
        <p:nvCxnSpPr>
          <p:cNvPr id="287" name="Google Shape;287;p49"/>
          <p:cNvCxnSpPr/>
          <p:nvPr/>
        </p:nvCxnSpPr>
        <p:spPr>
          <a:xfrm rot="10800000">
            <a:off x="832025" y="248425"/>
            <a:ext cx="0" cy="4376400"/>
          </a:xfrm>
          <a:prstGeom prst="straightConnector1">
            <a:avLst/>
          </a:prstGeom>
          <a:noFill/>
          <a:ln cap="flat" cmpd="sng" w="76200">
            <a:solidFill>
              <a:schemeClr val="dk2"/>
            </a:solidFill>
            <a:prstDash val="solid"/>
            <a:round/>
            <a:headEnd len="med" w="med" type="none"/>
            <a:tailEnd len="med" w="med" type="none"/>
          </a:ln>
        </p:spPr>
      </p:cxnSp>
      <p:cxnSp>
        <p:nvCxnSpPr>
          <p:cNvPr id="288" name="Google Shape;288;p49"/>
          <p:cNvCxnSpPr/>
          <p:nvPr/>
        </p:nvCxnSpPr>
        <p:spPr>
          <a:xfrm>
            <a:off x="842850" y="4603225"/>
            <a:ext cx="7499100" cy="0"/>
          </a:xfrm>
          <a:prstGeom prst="straightConnector1">
            <a:avLst/>
          </a:prstGeom>
          <a:noFill/>
          <a:ln cap="flat" cmpd="sng" w="76200">
            <a:solidFill>
              <a:schemeClr val="dk2"/>
            </a:solidFill>
            <a:prstDash val="solid"/>
            <a:round/>
            <a:headEnd len="med" w="med" type="none"/>
            <a:tailEnd len="med" w="med" type="none"/>
          </a:ln>
        </p:spPr>
      </p:cxnSp>
      <p:sp>
        <p:nvSpPr>
          <p:cNvPr id="289" name="Google Shape;289;p49"/>
          <p:cNvSpPr/>
          <p:nvPr/>
        </p:nvSpPr>
        <p:spPr>
          <a:xfrm>
            <a:off x="848250" y="767200"/>
            <a:ext cx="4419525" cy="3814400"/>
          </a:xfrm>
          <a:custGeom>
            <a:rect b="b" l="l" r="r" t="t"/>
            <a:pathLst>
              <a:path extrusionOk="0" h="152576" w="176781">
                <a:moveTo>
                  <a:pt x="0" y="152576"/>
                </a:moveTo>
                <a:cubicBezTo>
                  <a:pt x="10229" y="131757"/>
                  <a:pt x="31913" y="53092"/>
                  <a:pt x="61376" y="27663"/>
                </a:cubicBezTo>
                <a:cubicBezTo>
                  <a:pt x="90840" y="2234"/>
                  <a:pt x="157547" y="4611"/>
                  <a:pt x="176781" y="0"/>
                </a:cubicBezTo>
              </a:path>
            </a:pathLst>
          </a:custGeom>
          <a:noFill/>
          <a:ln cap="flat" cmpd="sng" w="38100">
            <a:solidFill>
              <a:schemeClr val="dk2"/>
            </a:solidFill>
            <a:prstDash val="solid"/>
            <a:round/>
            <a:headEnd len="med" w="med" type="none"/>
            <a:tailEnd len="med" w="med" type="none"/>
          </a:ln>
        </p:spPr>
      </p:sp>
      <p:sp>
        <p:nvSpPr>
          <p:cNvPr id="290" name="Google Shape;290;p49"/>
          <p:cNvSpPr/>
          <p:nvPr/>
        </p:nvSpPr>
        <p:spPr>
          <a:xfrm>
            <a:off x="4484350" y="1296675"/>
            <a:ext cx="745575" cy="1507400"/>
          </a:xfrm>
          <a:custGeom>
            <a:rect b="b" l="l" r="r" t="t"/>
            <a:pathLst>
              <a:path extrusionOk="0" h="60296" w="29823">
                <a:moveTo>
                  <a:pt x="0" y="60296"/>
                </a:moveTo>
                <a:cubicBezTo>
                  <a:pt x="1297" y="52840"/>
                  <a:pt x="2810" y="25610"/>
                  <a:pt x="7780" y="15561"/>
                </a:cubicBezTo>
                <a:cubicBezTo>
                  <a:pt x="12751" y="5512"/>
                  <a:pt x="26149" y="2594"/>
                  <a:pt x="29823" y="0"/>
                </a:cubicBezTo>
              </a:path>
            </a:pathLst>
          </a:custGeom>
          <a:noFill/>
          <a:ln cap="flat" cmpd="sng" w="38100">
            <a:solidFill>
              <a:srgbClr val="FF9900"/>
            </a:solidFill>
            <a:prstDash val="solid"/>
            <a:round/>
            <a:headEnd len="med" w="med" type="none"/>
            <a:tailEnd len="med" w="med" type="triangle"/>
          </a:ln>
        </p:spPr>
      </p:sp>
      <p:sp>
        <p:nvSpPr>
          <p:cNvPr id="291" name="Google Shape;291;p49"/>
          <p:cNvSpPr txBox="1"/>
          <p:nvPr/>
        </p:nvSpPr>
        <p:spPr>
          <a:xfrm>
            <a:off x="5889100" y="551100"/>
            <a:ext cx="886200" cy="9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dk2"/>
                </a:solidFill>
              </a:rPr>
              <a:t>?</a:t>
            </a:r>
            <a:endParaRPr sz="4800">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cxnSp>
        <p:nvCxnSpPr>
          <p:cNvPr id="296" name="Google Shape;296;p50"/>
          <p:cNvCxnSpPr/>
          <p:nvPr/>
        </p:nvCxnSpPr>
        <p:spPr>
          <a:xfrm rot="10800000">
            <a:off x="832025" y="248425"/>
            <a:ext cx="0" cy="4376400"/>
          </a:xfrm>
          <a:prstGeom prst="straightConnector1">
            <a:avLst/>
          </a:prstGeom>
          <a:noFill/>
          <a:ln cap="flat" cmpd="sng" w="76200">
            <a:solidFill>
              <a:schemeClr val="dk2"/>
            </a:solidFill>
            <a:prstDash val="solid"/>
            <a:round/>
            <a:headEnd len="med" w="med" type="none"/>
            <a:tailEnd len="med" w="med" type="none"/>
          </a:ln>
        </p:spPr>
      </p:cxnSp>
      <p:cxnSp>
        <p:nvCxnSpPr>
          <p:cNvPr id="297" name="Google Shape;297;p50"/>
          <p:cNvCxnSpPr/>
          <p:nvPr/>
        </p:nvCxnSpPr>
        <p:spPr>
          <a:xfrm>
            <a:off x="842850" y="4603225"/>
            <a:ext cx="7499100" cy="0"/>
          </a:xfrm>
          <a:prstGeom prst="straightConnector1">
            <a:avLst/>
          </a:prstGeom>
          <a:noFill/>
          <a:ln cap="flat" cmpd="sng" w="76200">
            <a:solidFill>
              <a:schemeClr val="dk2"/>
            </a:solidFill>
            <a:prstDash val="solid"/>
            <a:round/>
            <a:headEnd len="med" w="med" type="none"/>
            <a:tailEnd len="med" w="med" type="none"/>
          </a:ln>
        </p:spPr>
      </p:cxnSp>
      <p:sp>
        <p:nvSpPr>
          <p:cNvPr id="298" name="Google Shape;298;p50"/>
          <p:cNvSpPr/>
          <p:nvPr/>
        </p:nvSpPr>
        <p:spPr>
          <a:xfrm>
            <a:off x="848250" y="767200"/>
            <a:ext cx="4419525" cy="3814400"/>
          </a:xfrm>
          <a:custGeom>
            <a:rect b="b" l="l" r="r" t="t"/>
            <a:pathLst>
              <a:path extrusionOk="0" h="152576" w="176781">
                <a:moveTo>
                  <a:pt x="0" y="152576"/>
                </a:moveTo>
                <a:cubicBezTo>
                  <a:pt x="10229" y="131757"/>
                  <a:pt x="31913" y="53092"/>
                  <a:pt x="61376" y="27663"/>
                </a:cubicBezTo>
                <a:cubicBezTo>
                  <a:pt x="90840" y="2234"/>
                  <a:pt x="157547" y="4611"/>
                  <a:pt x="176781" y="0"/>
                </a:cubicBezTo>
              </a:path>
            </a:pathLst>
          </a:custGeom>
          <a:noFill/>
          <a:ln cap="flat" cmpd="sng" w="38100">
            <a:solidFill>
              <a:schemeClr val="dk2"/>
            </a:solidFill>
            <a:prstDash val="solid"/>
            <a:round/>
            <a:headEnd len="med" w="med" type="none"/>
            <a:tailEnd len="med" w="med" type="none"/>
          </a:ln>
        </p:spPr>
      </p:sp>
      <p:sp>
        <p:nvSpPr>
          <p:cNvPr id="299" name="Google Shape;299;p50"/>
          <p:cNvSpPr/>
          <p:nvPr/>
        </p:nvSpPr>
        <p:spPr>
          <a:xfrm>
            <a:off x="4484350" y="140476"/>
            <a:ext cx="1539836" cy="2663576"/>
          </a:xfrm>
          <a:custGeom>
            <a:rect b="b" l="l" r="r" t="t"/>
            <a:pathLst>
              <a:path extrusionOk="0" h="60296" w="29823">
                <a:moveTo>
                  <a:pt x="0" y="60296"/>
                </a:moveTo>
                <a:cubicBezTo>
                  <a:pt x="1297" y="52840"/>
                  <a:pt x="2810" y="25610"/>
                  <a:pt x="7780" y="15561"/>
                </a:cubicBezTo>
                <a:cubicBezTo>
                  <a:pt x="12751" y="5512"/>
                  <a:pt x="26149" y="2594"/>
                  <a:pt x="29823" y="0"/>
                </a:cubicBezTo>
              </a:path>
            </a:pathLst>
          </a:custGeom>
          <a:noFill/>
          <a:ln cap="flat" cmpd="sng" w="38100">
            <a:solidFill>
              <a:srgbClr val="FF9900"/>
            </a:solidFill>
            <a:prstDash val="solid"/>
            <a:round/>
            <a:headEnd len="med" w="med" type="none"/>
            <a:tailEnd len="med" w="med" type="triangle"/>
          </a:ln>
        </p:spPr>
      </p:sp>
      <p:cxnSp>
        <p:nvCxnSpPr>
          <p:cNvPr id="300" name="Google Shape;300;p50"/>
          <p:cNvCxnSpPr/>
          <p:nvPr/>
        </p:nvCxnSpPr>
        <p:spPr>
          <a:xfrm>
            <a:off x="5229389" y="772606"/>
            <a:ext cx="2420400" cy="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cxnSp>
        <p:nvCxnSpPr>
          <p:cNvPr id="305" name="Google Shape;305;p51"/>
          <p:cNvCxnSpPr/>
          <p:nvPr/>
        </p:nvCxnSpPr>
        <p:spPr>
          <a:xfrm rot="10800000">
            <a:off x="832025" y="248425"/>
            <a:ext cx="0" cy="4376400"/>
          </a:xfrm>
          <a:prstGeom prst="straightConnector1">
            <a:avLst/>
          </a:prstGeom>
          <a:noFill/>
          <a:ln cap="flat" cmpd="sng" w="76200">
            <a:solidFill>
              <a:schemeClr val="dk2"/>
            </a:solidFill>
            <a:prstDash val="solid"/>
            <a:round/>
            <a:headEnd len="med" w="med" type="none"/>
            <a:tailEnd len="med" w="med" type="none"/>
          </a:ln>
        </p:spPr>
      </p:cxnSp>
      <p:cxnSp>
        <p:nvCxnSpPr>
          <p:cNvPr id="306" name="Google Shape;306;p51"/>
          <p:cNvCxnSpPr/>
          <p:nvPr/>
        </p:nvCxnSpPr>
        <p:spPr>
          <a:xfrm>
            <a:off x="842850" y="4603225"/>
            <a:ext cx="7499100" cy="0"/>
          </a:xfrm>
          <a:prstGeom prst="straightConnector1">
            <a:avLst/>
          </a:prstGeom>
          <a:noFill/>
          <a:ln cap="flat" cmpd="sng" w="76200">
            <a:solidFill>
              <a:schemeClr val="dk2"/>
            </a:solidFill>
            <a:prstDash val="solid"/>
            <a:round/>
            <a:headEnd len="med" w="med" type="none"/>
            <a:tailEnd len="med" w="med" type="none"/>
          </a:ln>
        </p:spPr>
      </p:cxnSp>
      <p:sp>
        <p:nvSpPr>
          <p:cNvPr id="307" name="Google Shape;307;p51"/>
          <p:cNvSpPr/>
          <p:nvPr/>
        </p:nvSpPr>
        <p:spPr>
          <a:xfrm>
            <a:off x="848250" y="767200"/>
            <a:ext cx="4419525" cy="3814400"/>
          </a:xfrm>
          <a:custGeom>
            <a:rect b="b" l="l" r="r" t="t"/>
            <a:pathLst>
              <a:path extrusionOk="0" h="152576" w="176781">
                <a:moveTo>
                  <a:pt x="0" y="152576"/>
                </a:moveTo>
                <a:cubicBezTo>
                  <a:pt x="10229" y="131757"/>
                  <a:pt x="31913" y="53092"/>
                  <a:pt x="61376" y="27663"/>
                </a:cubicBezTo>
                <a:cubicBezTo>
                  <a:pt x="90840" y="2234"/>
                  <a:pt x="157547" y="4611"/>
                  <a:pt x="176781" y="0"/>
                </a:cubicBezTo>
              </a:path>
            </a:pathLst>
          </a:custGeom>
          <a:noFill/>
          <a:ln cap="flat" cmpd="sng" w="38100">
            <a:solidFill>
              <a:schemeClr val="dk2"/>
            </a:solidFill>
            <a:prstDash val="solid"/>
            <a:round/>
            <a:headEnd len="med" w="med" type="none"/>
            <a:tailEnd len="med" w="med" type="none"/>
          </a:ln>
        </p:spPr>
      </p:sp>
      <p:sp>
        <p:nvSpPr>
          <p:cNvPr id="308" name="Google Shape;308;p51"/>
          <p:cNvSpPr/>
          <p:nvPr/>
        </p:nvSpPr>
        <p:spPr>
          <a:xfrm>
            <a:off x="4484350" y="1356100"/>
            <a:ext cx="3165413" cy="1448008"/>
          </a:xfrm>
          <a:custGeom>
            <a:rect b="b" l="l" r="r" t="t"/>
            <a:pathLst>
              <a:path extrusionOk="0" h="60296" w="29823">
                <a:moveTo>
                  <a:pt x="0" y="60296"/>
                </a:moveTo>
                <a:cubicBezTo>
                  <a:pt x="1297" y="52840"/>
                  <a:pt x="2810" y="25610"/>
                  <a:pt x="7780" y="15561"/>
                </a:cubicBezTo>
                <a:cubicBezTo>
                  <a:pt x="12751" y="5512"/>
                  <a:pt x="26149" y="2594"/>
                  <a:pt x="29823" y="0"/>
                </a:cubicBezTo>
              </a:path>
            </a:pathLst>
          </a:custGeom>
          <a:noFill/>
          <a:ln cap="flat" cmpd="sng" w="38100">
            <a:solidFill>
              <a:srgbClr val="FF9900"/>
            </a:solidFill>
            <a:prstDash val="solid"/>
            <a:round/>
            <a:headEnd len="med" w="med" type="none"/>
            <a:tailEnd len="med" w="med" type="triangle"/>
          </a:ln>
        </p:spPr>
      </p:sp>
      <p:cxnSp>
        <p:nvCxnSpPr>
          <p:cNvPr id="309" name="Google Shape;309;p51"/>
          <p:cNvCxnSpPr/>
          <p:nvPr/>
        </p:nvCxnSpPr>
        <p:spPr>
          <a:xfrm>
            <a:off x="5229389" y="772606"/>
            <a:ext cx="2420400" cy="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0" y="0"/>
            <a:ext cx="8853661" cy="51435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cxnSp>
        <p:nvCxnSpPr>
          <p:cNvPr id="314" name="Google Shape;314;p52"/>
          <p:cNvCxnSpPr/>
          <p:nvPr/>
        </p:nvCxnSpPr>
        <p:spPr>
          <a:xfrm rot="10800000">
            <a:off x="832025" y="248425"/>
            <a:ext cx="0" cy="4376400"/>
          </a:xfrm>
          <a:prstGeom prst="straightConnector1">
            <a:avLst/>
          </a:prstGeom>
          <a:noFill/>
          <a:ln cap="flat" cmpd="sng" w="76200">
            <a:solidFill>
              <a:schemeClr val="dk2"/>
            </a:solidFill>
            <a:prstDash val="solid"/>
            <a:round/>
            <a:headEnd len="med" w="med" type="none"/>
            <a:tailEnd len="med" w="med" type="none"/>
          </a:ln>
        </p:spPr>
      </p:cxnSp>
      <p:cxnSp>
        <p:nvCxnSpPr>
          <p:cNvPr id="315" name="Google Shape;315;p52"/>
          <p:cNvCxnSpPr/>
          <p:nvPr/>
        </p:nvCxnSpPr>
        <p:spPr>
          <a:xfrm>
            <a:off x="842850" y="4603225"/>
            <a:ext cx="7499100" cy="0"/>
          </a:xfrm>
          <a:prstGeom prst="straightConnector1">
            <a:avLst/>
          </a:prstGeom>
          <a:noFill/>
          <a:ln cap="flat" cmpd="sng" w="76200">
            <a:solidFill>
              <a:schemeClr val="dk2"/>
            </a:solidFill>
            <a:prstDash val="solid"/>
            <a:round/>
            <a:headEnd len="med" w="med" type="none"/>
            <a:tailEnd len="med" w="med" type="none"/>
          </a:ln>
        </p:spPr>
      </p:cxnSp>
      <p:sp>
        <p:nvSpPr>
          <p:cNvPr id="316" name="Google Shape;316;p52"/>
          <p:cNvSpPr/>
          <p:nvPr/>
        </p:nvSpPr>
        <p:spPr>
          <a:xfrm>
            <a:off x="848250" y="767200"/>
            <a:ext cx="4419525" cy="3814400"/>
          </a:xfrm>
          <a:custGeom>
            <a:rect b="b" l="l" r="r" t="t"/>
            <a:pathLst>
              <a:path extrusionOk="0" h="152576" w="176781">
                <a:moveTo>
                  <a:pt x="0" y="152576"/>
                </a:moveTo>
                <a:cubicBezTo>
                  <a:pt x="10229" y="131757"/>
                  <a:pt x="31913" y="53092"/>
                  <a:pt x="61376" y="27663"/>
                </a:cubicBezTo>
                <a:cubicBezTo>
                  <a:pt x="90840" y="2234"/>
                  <a:pt x="157547" y="4611"/>
                  <a:pt x="176781" y="0"/>
                </a:cubicBezTo>
              </a:path>
            </a:pathLst>
          </a:custGeom>
          <a:noFill/>
          <a:ln cap="flat" cmpd="sng" w="38100">
            <a:solidFill>
              <a:schemeClr val="dk2"/>
            </a:solidFill>
            <a:prstDash val="solid"/>
            <a:round/>
            <a:headEnd len="med" w="med" type="none"/>
            <a:tailEnd len="med" w="med" type="none"/>
          </a:ln>
        </p:spPr>
      </p:sp>
      <p:sp>
        <p:nvSpPr>
          <p:cNvPr id="317" name="Google Shape;317;p52"/>
          <p:cNvSpPr/>
          <p:nvPr/>
        </p:nvSpPr>
        <p:spPr>
          <a:xfrm>
            <a:off x="1264250" y="3106625"/>
            <a:ext cx="1323694" cy="1448008"/>
          </a:xfrm>
          <a:custGeom>
            <a:rect b="b" l="l" r="r" t="t"/>
            <a:pathLst>
              <a:path extrusionOk="0" h="60296" w="29823">
                <a:moveTo>
                  <a:pt x="0" y="60296"/>
                </a:moveTo>
                <a:cubicBezTo>
                  <a:pt x="1297" y="52840"/>
                  <a:pt x="2810" y="25610"/>
                  <a:pt x="7780" y="15561"/>
                </a:cubicBezTo>
                <a:cubicBezTo>
                  <a:pt x="12751" y="5512"/>
                  <a:pt x="26149" y="2594"/>
                  <a:pt x="29823" y="0"/>
                </a:cubicBezTo>
              </a:path>
            </a:pathLst>
          </a:custGeom>
          <a:noFill/>
          <a:ln cap="flat" cmpd="sng" w="38100">
            <a:solidFill>
              <a:srgbClr val="FF9900"/>
            </a:solidFill>
            <a:prstDash val="solid"/>
            <a:round/>
            <a:headEnd len="med" w="med" type="none"/>
            <a:tailEnd len="med" w="med" type="triangle"/>
          </a:ln>
        </p:spPr>
      </p:sp>
      <p:cxnSp>
        <p:nvCxnSpPr>
          <p:cNvPr id="318" name="Google Shape;318;p52"/>
          <p:cNvCxnSpPr/>
          <p:nvPr/>
        </p:nvCxnSpPr>
        <p:spPr>
          <a:xfrm>
            <a:off x="5229389" y="772606"/>
            <a:ext cx="2420400" cy="0"/>
          </a:xfrm>
          <a:prstGeom prst="straightConnector1">
            <a:avLst/>
          </a:prstGeom>
          <a:noFill/>
          <a:ln cap="flat" cmpd="sng" w="38100">
            <a:solidFill>
              <a:schemeClr val="dk1"/>
            </a:solidFill>
            <a:prstDash val="solid"/>
            <a:round/>
            <a:headEnd len="med" w="med" type="none"/>
            <a:tailEnd len="med" w="med" type="triangle"/>
          </a:ln>
        </p:spPr>
      </p:cxnSp>
      <p:sp>
        <p:nvSpPr>
          <p:cNvPr id="319" name="Google Shape;319;p52"/>
          <p:cNvSpPr/>
          <p:nvPr/>
        </p:nvSpPr>
        <p:spPr>
          <a:xfrm>
            <a:off x="2702525" y="3176825"/>
            <a:ext cx="1323694" cy="1448008"/>
          </a:xfrm>
          <a:custGeom>
            <a:rect b="b" l="l" r="r" t="t"/>
            <a:pathLst>
              <a:path extrusionOk="0" h="60296" w="29823">
                <a:moveTo>
                  <a:pt x="0" y="60296"/>
                </a:moveTo>
                <a:cubicBezTo>
                  <a:pt x="1297" y="52840"/>
                  <a:pt x="2810" y="25610"/>
                  <a:pt x="7780" y="15561"/>
                </a:cubicBezTo>
                <a:cubicBezTo>
                  <a:pt x="12751" y="5512"/>
                  <a:pt x="26149" y="2594"/>
                  <a:pt x="29823" y="0"/>
                </a:cubicBezTo>
              </a:path>
            </a:pathLst>
          </a:custGeom>
          <a:noFill/>
          <a:ln cap="flat" cmpd="sng" w="38100">
            <a:solidFill>
              <a:srgbClr val="FF9900"/>
            </a:solidFill>
            <a:prstDash val="solid"/>
            <a:round/>
            <a:headEnd len="med" w="med" type="none"/>
            <a:tailEnd len="med" w="med" type="triangle"/>
          </a:ln>
        </p:spPr>
      </p:sp>
      <p:sp>
        <p:nvSpPr>
          <p:cNvPr id="320" name="Google Shape;320;p52"/>
          <p:cNvSpPr/>
          <p:nvPr/>
        </p:nvSpPr>
        <p:spPr>
          <a:xfrm>
            <a:off x="3930550" y="3106625"/>
            <a:ext cx="1323694" cy="1448008"/>
          </a:xfrm>
          <a:custGeom>
            <a:rect b="b" l="l" r="r" t="t"/>
            <a:pathLst>
              <a:path extrusionOk="0" h="60296" w="29823">
                <a:moveTo>
                  <a:pt x="0" y="60296"/>
                </a:moveTo>
                <a:cubicBezTo>
                  <a:pt x="1297" y="52840"/>
                  <a:pt x="2810" y="25610"/>
                  <a:pt x="7780" y="15561"/>
                </a:cubicBezTo>
                <a:cubicBezTo>
                  <a:pt x="12751" y="5512"/>
                  <a:pt x="26149" y="2594"/>
                  <a:pt x="29823" y="0"/>
                </a:cubicBezTo>
              </a:path>
            </a:pathLst>
          </a:custGeom>
          <a:noFill/>
          <a:ln cap="flat" cmpd="sng" w="38100">
            <a:solidFill>
              <a:srgbClr val="FF9900"/>
            </a:solidFill>
            <a:prstDash val="solid"/>
            <a:round/>
            <a:headEnd len="med" w="med" type="none"/>
            <a:tailEnd len="med" w="med" type="triangle"/>
          </a:ln>
        </p:spPr>
      </p:sp>
      <p:sp>
        <p:nvSpPr>
          <p:cNvPr id="321" name="Google Shape;321;p52"/>
          <p:cNvSpPr/>
          <p:nvPr/>
        </p:nvSpPr>
        <p:spPr>
          <a:xfrm>
            <a:off x="5385025" y="3106625"/>
            <a:ext cx="1323694" cy="1448008"/>
          </a:xfrm>
          <a:custGeom>
            <a:rect b="b" l="l" r="r" t="t"/>
            <a:pathLst>
              <a:path extrusionOk="0" h="60296" w="29823">
                <a:moveTo>
                  <a:pt x="0" y="60296"/>
                </a:moveTo>
                <a:cubicBezTo>
                  <a:pt x="1297" y="52840"/>
                  <a:pt x="2810" y="25610"/>
                  <a:pt x="7780" y="15561"/>
                </a:cubicBezTo>
                <a:cubicBezTo>
                  <a:pt x="12751" y="5512"/>
                  <a:pt x="26149" y="2594"/>
                  <a:pt x="29823" y="0"/>
                </a:cubicBezTo>
              </a:path>
            </a:pathLst>
          </a:custGeom>
          <a:noFill/>
          <a:ln cap="flat" cmpd="sng" w="38100">
            <a:solidFill>
              <a:srgbClr val="FF9900"/>
            </a:solidFill>
            <a:prstDash val="solid"/>
            <a:round/>
            <a:headEnd len="med" w="med" type="none"/>
            <a:tailEnd len="med" w="med" type="triangle"/>
          </a:ln>
        </p:spPr>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3"/>
          <p:cNvSpPr txBox="1"/>
          <p:nvPr/>
        </p:nvSpPr>
        <p:spPr>
          <a:xfrm>
            <a:off x="261900" y="0"/>
            <a:ext cx="8276100" cy="46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rPr>
              <a:t>MapReduce!</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	UML!</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457200" lvl="0" marL="457200" rtl="0" algn="l">
              <a:spcBef>
                <a:spcPts val="0"/>
              </a:spcBef>
              <a:spcAft>
                <a:spcPts val="0"/>
              </a:spcAft>
              <a:buNone/>
            </a:pPr>
            <a:r>
              <a:rPr lang="en" sz="1500">
                <a:solidFill>
                  <a:schemeClr val="dk2"/>
                </a:solidFill>
              </a:rPr>
              <a:t>Second Life / Metaverse!</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457200" lvl="0" marL="914400" rtl="0" algn="l">
              <a:spcBef>
                <a:spcPts val="0"/>
              </a:spcBef>
              <a:spcAft>
                <a:spcPts val="0"/>
              </a:spcAft>
              <a:buNone/>
            </a:pPr>
            <a:r>
              <a:rPr lang="en" sz="1500">
                <a:solidFill>
                  <a:schemeClr val="dk2"/>
                </a:solidFill>
              </a:rPr>
              <a:t>Blockchain! Bitcoin!</a:t>
            </a:r>
            <a:endParaRPr sz="1500">
              <a:solidFill>
                <a:schemeClr val="dk2"/>
              </a:solidFill>
            </a:endParaRPr>
          </a:p>
          <a:p>
            <a:pPr indent="457200" lvl="0" marL="457200" rtl="0" algn="l">
              <a:spcBef>
                <a:spcPts val="0"/>
              </a:spcBef>
              <a:spcAft>
                <a:spcPts val="0"/>
              </a:spcAft>
              <a:buNone/>
            </a:pPr>
            <a:r>
              <a:t/>
            </a:r>
            <a:endParaRPr sz="1500">
              <a:solidFill>
                <a:schemeClr val="dk2"/>
              </a:solidFill>
            </a:endParaRPr>
          </a:p>
          <a:p>
            <a:pPr indent="457200" lvl="0" marL="457200" rtl="0" algn="l">
              <a:spcBef>
                <a:spcPts val="0"/>
              </a:spcBef>
              <a:spcAft>
                <a:spcPts val="0"/>
              </a:spcAft>
              <a:buNone/>
            </a:pPr>
            <a:r>
              <a:rPr lang="en" sz="1500">
                <a:solidFill>
                  <a:schemeClr val="dk2"/>
                </a:solidFill>
              </a:rPr>
              <a:t>		AGILE!</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457200" lvl="0" marL="914400" rtl="0" algn="l">
              <a:spcBef>
                <a:spcPts val="0"/>
              </a:spcBef>
              <a:spcAft>
                <a:spcPts val="0"/>
              </a:spcAft>
              <a:buNone/>
            </a:pPr>
            <a:r>
              <a:rPr lang="en" sz="1500">
                <a:solidFill>
                  <a:schemeClr val="dk2"/>
                </a:solidFill>
              </a:rPr>
              <a:t>		Big Data!</a:t>
            </a:r>
            <a:endParaRPr sz="1500">
              <a:solidFill>
                <a:schemeClr val="dk2"/>
              </a:solidFill>
            </a:endParaRPr>
          </a:p>
          <a:p>
            <a:pPr indent="457200" lvl="0" marL="914400" rtl="0" algn="l">
              <a:spcBef>
                <a:spcPts val="0"/>
              </a:spcBef>
              <a:spcAft>
                <a:spcPts val="0"/>
              </a:spcAft>
              <a:buNone/>
            </a:pPr>
            <a:r>
              <a:rPr lang="en" sz="1500">
                <a:solidFill>
                  <a:schemeClr val="dk2"/>
                </a:solidFill>
              </a:rPr>
              <a:t>	</a:t>
            </a:r>
            <a:endParaRPr sz="1500">
              <a:solidFill>
                <a:schemeClr val="dk2"/>
              </a:solidFill>
            </a:endParaRPr>
          </a:p>
          <a:p>
            <a:pPr indent="457200" lvl="0" marL="914400" rtl="0" algn="l">
              <a:spcBef>
                <a:spcPts val="0"/>
              </a:spcBef>
              <a:spcAft>
                <a:spcPts val="0"/>
              </a:spcAft>
              <a:buNone/>
            </a:pPr>
            <a:r>
              <a:rPr lang="en" sz="1500">
                <a:solidFill>
                  <a:schemeClr val="dk2"/>
                </a:solidFill>
              </a:rPr>
              <a:t>			5G self driving cars  &amp; remote surgery!</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							Digital Transformation!</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								DevOps! Kubernetes! </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n" sz="1500">
                <a:solidFill>
                  <a:schemeClr val="dk2"/>
                </a:solidFill>
              </a:rPr>
              <a:t>									Quantum Computing!</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457200" lvl="0" marL="4114800" rtl="0" algn="l">
              <a:spcBef>
                <a:spcPts val="0"/>
              </a:spcBef>
              <a:spcAft>
                <a:spcPts val="0"/>
              </a:spcAft>
              <a:buNone/>
            </a:pPr>
            <a:r>
              <a:rPr lang="en" sz="3600" u="sng">
                <a:solidFill>
                  <a:schemeClr val="dk2"/>
                </a:solidFill>
              </a:rPr>
              <a:t>AI!</a:t>
            </a:r>
            <a:endParaRPr sz="3600" u="sng">
              <a:solidFill>
                <a:schemeClr val="dk2"/>
              </a:solidFill>
            </a:endParaRPr>
          </a:p>
          <a:p>
            <a:pPr indent="0" lvl="0" marL="0" rtl="0" algn="l">
              <a:spcBef>
                <a:spcPts val="0"/>
              </a:spcBef>
              <a:spcAft>
                <a:spcPts val="0"/>
              </a:spcAft>
              <a:buNone/>
            </a:pPr>
            <a:r>
              <a:t/>
            </a:r>
            <a:endParaRPr sz="1500">
              <a:solidFill>
                <a:schemeClr val="dk2"/>
              </a:solidFill>
            </a:endParaRPr>
          </a:p>
        </p:txBody>
      </p:sp>
      <p:sp>
        <p:nvSpPr>
          <p:cNvPr id="327" name="Google Shape;327;p53"/>
          <p:cNvSpPr txBox="1"/>
          <p:nvPr/>
        </p:nvSpPr>
        <p:spPr>
          <a:xfrm>
            <a:off x="5591925" y="718575"/>
            <a:ext cx="311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Azure</a:t>
            </a:r>
            <a:endParaRPr sz="1800">
              <a:solidFill>
                <a:schemeClr val="dk2"/>
              </a:solidFill>
            </a:endParaRPr>
          </a:p>
        </p:txBody>
      </p:sp>
      <p:sp>
        <p:nvSpPr>
          <p:cNvPr id="328" name="Google Shape;328;p53"/>
          <p:cNvSpPr txBox="1"/>
          <p:nvPr/>
        </p:nvSpPr>
        <p:spPr>
          <a:xfrm>
            <a:off x="5041975" y="1573350"/>
            <a:ext cx="311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GCP</a:t>
            </a:r>
            <a:endParaRPr sz="1800">
              <a:solidFill>
                <a:schemeClr val="dk2"/>
              </a:solidFill>
            </a:endParaRPr>
          </a:p>
        </p:txBody>
      </p:sp>
      <p:sp>
        <p:nvSpPr>
          <p:cNvPr id="329" name="Google Shape;329;p53"/>
          <p:cNvSpPr txBox="1"/>
          <p:nvPr/>
        </p:nvSpPr>
        <p:spPr>
          <a:xfrm>
            <a:off x="4529825" y="1111650"/>
            <a:ext cx="311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AWS</a:t>
            </a:r>
            <a:endParaRPr sz="1800">
              <a:solidFill>
                <a:schemeClr val="dk2"/>
              </a:solidFill>
            </a:endParaRPr>
          </a:p>
        </p:txBody>
      </p:sp>
      <p:sp>
        <p:nvSpPr>
          <p:cNvPr id="330" name="Google Shape;330;p53"/>
          <p:cNvSpPr txBox="1"/>
          <p:nvPr/>
        </p:nvSpPr>
        <p:spPr>
          <a:xfrm>
            <a:off x="5465625" y="2035050"/>
            <a:ext cx="311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Cloud Native</a:t>
            </a:r>
            <a:endParaRPr sz="1800">
              <a:solidFill>
                <a:schemeClr val="dk2"/>
              </a:solidFill>
            </a:endParaRPr>
          </a:p>
        </p:txBody>
      </p:sp>
      <p:sp>
        <p:nvSpPr>
          <p:cNvPr id="331" name="Google Shape;331;p53"/>
          <p:cNvSpPr txBox="1"/>
          <p:nvPr/>
        </p:nvSpPr>
        <p:spPr>
          <a:xfrm>
            <a:off x="134150" y="3122125"/>
            <a:ext cx="311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Data Dog</a:t>
            </a:r>
            <a:endParaRPr sz="1800">
              <a:solidFill>
                <a:schemeClr val="dk2"/>
              </a:solidFill>
            </a:endParaRPr>
          </a:p>
        </p:txBody>
      </p:sp>
      <p:sp>
        <p:nvSpPr>
          <p:cNvPr id="332" name="Google Shape;332;p53"/>
          <p:cNvSpPr txBox="1"/>
          <p:nvPr/>
        </p:nvSpPr>
        <p:spPr>
          <a:xfrm>
            <a:off x="459450" y="3944475"/>
            <a:ext cx="311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OpenAI</a:t>
            </a:r>
            <a:endParaRPr sz="1800">
              <a:solidFill>
                <a:schemeClr val="dk2"/>
              </a:solidFill>
            </a:endParaRPr>
          </a:p>
        </p:txBody>
      </p:sp>
      <p:sp>
        <p:nvSpPr>
          <p:cNvPr id="333" name="Google Shape;333;p53"/>
          <p:cNvSpPr txBox="1"/>
          <p:nvPr/>
        </p:nvSpPr>
        <p:spPr>
          <a:xfrm>
            <a:off x="293075" y="2535450"/>
            <a:ext cx="311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Docker</a:t>
            </a:r>
            <a:endParaRPr sz="1800">
              <a:solidFill>
                <a:schemeClr val="dk2"/>
              </a:solidFill>
            </a:endParaRPr>
          </a:p>
        </p:txBody>
      </p:sp>
      <p:sp>
        <p:nvSpPr>
          <p:cNvPr id="334" name="Google Shape;334;p53"/>
          <p:cNvSpPr txBox="1"/>
          <p:nvPr/>
        </p:nvSpPr>
        <p:spPr>
          <a:xfrm>
            <a:off x="3654750" y="126900"/>
            <a:ext cx="311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Rust</a:t>
            </a:r>
            <a:endParaRPr sz="1800">
              <a:solidFill>
                <a:schemeClr val="dk2"/>
              </a:solidFill>
            </a:endParaRPr>
          </a:p>
        </p:txBody>
      </p:sp>
      <p:sp>
        <p:nvSpPr>
          <p:cNvPr id="335" name="Google Shape;335;p53"/>
          <p:cNvSpPr txBox="1"/>
          <p:nvPr/>
        </p:nvSpPr>
        <p:spPr>
          <a:xfrm>
            <a:off x="5935875" y="1278825"/>
            <a:ext cx="311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Platform Engineering</a:t>
            </a:r>
            <a:endParaRPr sz="1800">
              <a:solidFill>
                <a:schemeClr val="dk2"/>
              </a:solidFill>
            </a:endParaRPr>
          </a:p>
        </p:txBody>
      </p:sp>
      <p:sp>
        <p:nvSpPr>
          <p:cNvPr id="336" name="Google Shape;336;p53"/>
          <p:cNvSpPr txBox="1"/>
          <p:nvPr/>
        </p:nvSpPr>
        <p:spPr>
          <a:xfrm>
            <a:off x="177550" y="1425825"/>
            <a:ext cx="103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rPr>
              <a:t>AI</a:t>
            </a:r>
            <a:r>
              <a:rPr lang="en" sz="1800">
                <a:solidFill>
                  <a:schemeClr val="dk2"/>
                </a:solidFill>
              </a:rPr>
              <a:t>ops</a:t>
            </a:r>
            <a:endParaRPr sz="1800">
              <a:solidFill>
                <a:schemeClr val="dk2"/>
              </a:solidFill>
            </a:endParaRPr>
          </a:p>
        </p:txBody>
      </p:sp>
      <p:sp>
        <p:nvSpPr>
          <p:cNvPr id="337" name="Google Shape;337;p53"/>
          <p:cNvSpPr txBox="1"/>
          <p:nvPr/>
        </p:nvSpPr>
        <p:spPr>
          <a:xfrm>
            <a:off x="7153725" y="3733950"/>
            <a:ext cx="1707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Edge computing</a:t>
            </a:r>
            <a:endParaRPr sz="1800">
              <a:solidFill>
                <a:schemeClr val="dk2"/>
              </a:solidFill>
            </a:endParaRPr>
          </a:p>
        </p:txBody>
      </p:sp>
      <p:sp>
        <p:nvSpPr>
          <p:cNvPr id="338" name="Google Shape;338;p53"/>
          <p:cNvSpPr txBox="1"/>
          <p:nvPr/>
        </p:nvSpPr>
        <p:spPr>
          <a:xfrm>
            <a:off x="7807100" y="383600"/>
            <a:ext cx="1280400" cy="8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rgbClr val="FF0000"/>
                </a:solidFill>
              </a:rPr>
              <a:t>AI !!!!</a:t>
            </a:r>
            <a:endParaRPr b="1" sz="2700">
              <a:solidFill>
                <a:srgbClr val="FF0000"/>
              </a:solidFill>
            </a:endParaRPr>
          </a:p>
        </p:txBody>
      </p:sp>
      <p:sp>
        <p:nvSpPr>
          <p:cNvPr id="339" name="Google Shape;339;p53"/>
          <p:cNvSpPr txBox="1"/>
          <p:nvPr/>
        </p:nvSpPr>
        <p:spPr>
          <a:xfrm>
            <a:off x="1865100" y="3610225"/>
            <a:ext cx="1280400" cy="8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FF"/>
                </a:solidFill>
                <a:latin typeface="Merriweather Black"/>
                <a:ea typeface="Merriweather Black"/>
                <a:cs typeface="Merriweather Black"/>
                <a:sym typeface="Merriweather Black"/>
              </a:rPr>
              <a:t>AI!</a:t>
            </a:r>
            <a:endParaRPr sz="3000">
              <a:solidFill>
                <a:srgbClr val="0000FF"/>
              </a:solidFill>
              <a:latin typeface="Merriweather Black"/>
              <a:ea typeface="Merriweather Black"/>
              <a:cs typeface="Merriweather Black"/>
              <a:sym typeface="Merriweather Black"/>
            </a:endParaRPr>
          </a:p>
        </p:txBody>
      </p:sp>
      <p:sp>
        <p:nvSpPr>
          <p:cNvPr id="340" name="Google Shape;340;p53"/>
          <p:cNvSpPr txBox="1"/>
          <p:nvPr/>
        </p:nvSpPr>
        <p:spPr>
          <a:xfrm>
            <a:off x="3622125" y="1573350"/>
            <a:ext cx="1280400" cy="8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FF00"/>
                </a:solidFill>
                <a:latin typeface="Syncopate"/>
                <a:ea typeface="Syncopate"/>
                <a:cs typeface="Syncopate"/>
                <a:sym typeface="Syncopate"/>
              </a:rPr>
              <a:t>AI!</a:t>
            </a:r>
            <a:endParaRPr b="1" sz="3000">
              <a:solidFill>
                <a:srgbClr val="00FF00"/>
              </a:solidFill>
              <a:latin typeface="Syncopate"/>
              <a:ea typeface="Syncopate"/>
              <a:cs typeface="Syncopate"/>
              <a:sym typeface="Syncopate"/>
            </a:endParaRPr>
          </a:p>
        </p:txBody>
      </p:sp>
      <p:sp>
        <p:nvSpPr>
          <p:cNvPr id="341" name="Google Shape;341;p53"/>
          <p:cNvSpPr txBox="1"/>
          <p:nvPr/>
        </p:nvSpPr>
        <p:spPr>
          <a:xfrm>
            <a:off x="1399325" y="2706800"/>
            <a:ext cx="1410000" cy="5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Low/No Code</a:t>
            </a:r>
            <a:endParaRPr b="1" sz="1800">
              <a:solidFill>
                <a:schemeClr val="dk2"/>
              </a:solidFill>
            </a:endParaRPr>
          </a:p>
        </p:txBody>
      </p:sp>
      <p:sp>
        <p:nvSpPr>
          <p:cNvPr id="342" name="Google Shape;342;p53"/>
          <p:cNvSpPr txBox="1"/>
          <p:nvPr/>
        </p:nvSpPr>
        <p:spPr>
          <a:xfrm>
            <a:off x="1761325" y="556500"/>
            <a:ext cx="2658300" cy="2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Infrastructure as Code</a:t>
            </a:r>
            <a:endParaRPr sz="1800">
              <a:solidFill>
                <a:schemeClr val="dk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4"/>
          <p:cNvSpPr txBox="1"/>
          <p:nvPr>
            <p:ph type="title"/>
          </p:nvPr>
        </p:nvSpPr>
        <p:spPr>
          <a:xfrm>
            <a:off x="490250" y="450150"/>
            <a:ext cx="63678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AWK / Shell</a:t>
            </a:r>
            <a:endParaRPr/>
          </a:p>
          <a:p>
            <a:pPr indent="0" lvl="0" marL="0" rtl="0" algn="l">
              <a:spcBef>
                <a:spcPts val="0"/>
              </a:spcBef>
              <a:spcAft>
                <a:spcPts val="0"/>
              </a:spcAft>
              <a:buNone/>
            </a:pPr>
            <a:r>
              <a:rPr lang="en"/>
              <a:t>Perl</a:t>
            </a:r>
            <a:endParaRPr/>
          </a:p>
          <a:p>
            <a:pPr indent="0" lvl="0" marL="0" rtl="0" algn="l">
              <a:spcBef>
                <a:spcPts val="0"/>
              </a:spcBef>
              <a:spcAft>
                <a:spcPts val="0"/>
              </a:spcAft>
              <a:buNone/>
            </a:pPr>
            <a:r>
              <a:rPr lang="en"/>
              <a:t>PHP</a:t>
            </a:r>
            <a:endParaRPr/>
          </a:p>
          <a:p>
            <a:pPr indent="0" lvl="0" marL="0" rtl="0" algn="l">
              <a:spcBef>
                <a:spcPts val="0"/>
              </a:spcBef>
              <a:spcAft>
                <a:spcPts val="0"/>
              </a:spcAft>
              <a:buNone/>
            </a:pPr>
            <a:r>
              <a:rPr lang="en"/>
              <a:t>Python</a:t>
            </a:r>
            <a:endParaRPr/>
          </a:p>
          <a:p>
            <a:pPr indent="0" lvl="0" marL="0" rtl="0" algn="l">
              <a:spcBef>
                <a:spcPts val="0"/>
              </a:spcBef>
              <a:spcAft>
                <a:spcPts val="0"/>
              </a:spcAft>
              <a:buNone/>
            </a:pPr>
            <a:r>
              <a:rPr lang="en"/>
              <a:t>Go</a:t>
            </a:r>
            <a:endParaRPr/>
          </a:p>
          <a:p>
            <a:pPr indent="0" lvl="0" marL="0" rtl="0" algn="l">
              <a:spcBef>
                <a:spcPts val="0"/>
              </a:spcBef>
              <a:spcAft>
                <a:spcPts val="0"/>
              </a:spcAft>
              <a:buNone/>
            </a:pPr>
            <a:r>
              <a:rPr lang="en"/>
              <a:t>JavaScript / TypeScript</a:t>
            </a:r>
            <a:endParaRPr/>
          </a:p>
          <a:p>
            <a:pPr indent="0" lvl="0" marL="0" rtl="0" algn="l">
              <a:spcBef>
                <a:spcPts val="0"/>
              </a:spcBef>
              <a:spcAft>
                <a:spcPts val="0"/>
              </a:spcAft>
              <a:buNone/>
            </a:pPr>
            <a:r>
              <a:rPr lang="en"/>
              <a:t>Rust, Swift?</a:t>
            </a:r>
            <a:endParaRPr/>
          </a:p>
        </p:txBody>
      </p:sp>
      <p:cxnSp>
        <p:nvCxnSpPr>
          <p:cNvPr id="348" name="Google Shape;348;p54"/>
          <p:cNvCxnSpPr/>
          <p:nvPr/>
        </p:nvCxnSpPr>
        <p:spPr>
          <a:xfrm>
            <a:off x="8233925" y="313375"/>
            <a:ext cx="0" cy="41979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5"/>
          <p:cNvSpPr txBox="1"/>
          <p:nvPr/>
        </p:nvSpPr>
        <p:spPr>
          <a:xfrm>
            <a:off x="194500" y="70225"/>
            <a:ext cx="8682300" cy="39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300">
                <a:solidFill>
                  <a:schemeClr val="dk2"/>
                </a:solidFill>
              </a:rPr>
              <a:t>“Servers with cute names”</a:t>
            </a:r>
            <a:endParaRPr sz="5300">
              <a:solidFill>
                <a:schemeClr val="dk2"/>
              </a:solidFill>
            </a:endParaRPr>
          </a:p>
          <a:p>
            <a:pPr indent="0" lvl="0" marL="0" rtl="0" algn="l">
              <a:spcBef>
                <a:spcPts val="0"/>
              </a:spcBef>
              <a:spcAft>
                <a:spcPts val="0"/>
              </a:spcAft>
              <a:buNone/>
            </a:pPr>
            <a:r>
              <a:rPr lang="en" sz="5300">
                <a:solidFill>
                  <a:schemeClr val="dk2"/>
                </a:solidFill>
              </a:rPr>
              <a:t>Salt</a:t>
            </a:r>
            <a:endParaRPr sz="5300">
              <a:solidFill>
                <a:schemeClr val="dk2"/>
              </a:solidFill>
            </a:endParaRPr>
          </a:p>
          <a:p>
            <a:pPr indent="0" lvl="0" marL="0" rtl="0" algn="l">
              <a:spcBef>
                <a:spcPts val="0"/>
              </a:spcBef>
              <a:spcAft>
                <a:spcPts val="0"/>
              </a:spcAft>
              <a:buNone/>
            </a:pPr>
            <a:r>
              <a:rPr lang="en" sz="5300">
                <a:solidFill>
                  <a:schemeClr val="dk2"/>
                </a:solidFill>
              </a:rPr>
              <a:t>Ansible</a:t>
            </a:r>
            <a:endParaRPr sz="5300">
              <a:solidFill>
                <a:schemeClr val="dk2"/>
              </a:solidFill>
            </a:endParaRPr>
          </a:p>
          <a:p>
            <a:pPr indent="0" lvl="0" marL="0" rtl="0" algn="l">
              <a:spcBef>
                <a:spcPts val="0"/>
              </a:spcBef>
              <a:spcAft>
                <a:spcPts val="0"/>
              </a:spcAft>
              <a:buNone/>
            </a:pPr>
            <a:r>
              <a:rPr lang="en" sz="5300">
                <a:solidFill>
                  <a:schemeClr val="dk2"/>
                </a:solidFill>
              </a:rPr>
              <a:t>Docker / Swarm</a:t>
            </a:r>
            <a:endParaRPr sz="5300">
              <a:solidFill>
                <a:schemeClr val="dk2"/>
              </a:solidFill>
            </a:endParaRPr>
          </a:p>
          <a:p>
            <a:pPr indent="0" lvl="0" marL="0" rtl="0" algn="l">
              <a:spcBef>
                <a:spcPts val="0"/>
              </a:spcBef>
              <a:spcAft>
                <a:spcPts val="0"/>
              </a:spcAft>
              <a:buNone/>
            </a:pPr>
            <a:r>
              <a:rPr b="1" lang="en" sz="5300">
                <a:solidFill>
                  <a:schemeClr val="dk2"/>
                </a:solidFill>
              </a:rPr>
              <a:t>Kubernetes</a:t>
            </a:r>
            <a:endParaRPr b="1" sz="5300">
              <a:solidFill>
                <a:schemeClr val="dk2"/>
              </a:solidFill>
            </a:endParaRPr>
          </a:p>
          <a:p>
            <a:pPr indent="0" lvl="0" marL="0" rtl="0" algn="l">
              <a:spcBef>
                <a:spcPts val="0"/>
              </a:spcBef>
              <a:spcAft>
                <a:spcPts val="0"/>
              </a:spcAft>
              <a:buNone/>
            </a:pPr>
            <a:r>
              <a:rPr lang="en" sz="5300">
                <a:solidFill>
                  <a:schemeClr val="dk2"/>
                </a:solidFill>
              </a:rPr>
              <a:t>Fully Cloud Native?</a:t>
            </a:r>
            <a:endParaRPr sz="5300">
              <a:solidFill>
                <a:schemeClr val="dk2"/>
              </a:solidFill>
            </a:endParaRPr>
          </a:p>
        </p:txBody>
      </p:sp>
      <p:cxnSp>
        <p:nvCxnSpPr>
          <p:cNvPr id="354" name="Google Shape;354;p55"/>
          <p:cNvCxnSpPr/>
          <p:nvPr/>
        </p:nvCxnSpPr>
        <p:spPr>
          <a:xfrm>
            <a:off x="8233925" y="313375"/>
            <a:ext cx="0" cy="41979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6"/>
          <p:cNvSpPr txBox="1"/>
          <p:nvPr>
            <p:ph type="title"/>
          </p:nvPr>
        </p:nvSpPr>
        <p:spPr>
          <a:xfrm>
            <a:off x="490250" y="450150"/>
            <a:ext cx="7192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MySQL / PostgreSQL</a:t>
            </a:r>
            <a:endParaRPr/>
          </a:p>
          <a:p>
            <a:pPr indent="0" lvl="0" marL="0" rtl="0" algn="l">
              <a:spcBef>
                <a:spcPts val="0"/>
              </a:spcBef>
              <a:spcAft>
                <a:spcPts val="0"/>
              </a:spcAft>
              <a:buNone/>
            </a:pPr>
            <a:r>
              <a:rPr lang="en"/>
              <a:t>Somehow, </a:t>
            </a:r>
            <a:r>
              <a:rPr b="1" lang="en"/>
              <a:t>MongoDB</a:t>
            </a:r>
            <a:r>
              <a:rPr lang="en"/>
              <a:t>?? </a:t>
            </a:r>
            <a:endParaRPr/>
          </a:p>
          <a:p>
            <a:pPr indent="0" lvl="0" marL="0" rtl="0" algn="l">
              <a:spcBef>
                <a:spcPts val="0"/>
              </a:spcBef>
              <a:spcAft>
                <a:spcPts val="0"/>
              </a:spcAft>
              <a:buNone/>
            </a:pPr>
            <a:r>
              <a:rPr lang="en"/>
              <a:t>NoSQL</a:t>
            </a:r>
            <a:endParaRPr/>
          </a:p>
          <a:p>
            <a:pPr indent="0" lvl="0" marL="0" rtl="0" algn="l">
              <a:spcBef>
                <a:spcPts val="0"/>
              </a:spcBef>
              <a:spcAft>
                <a:spcPts val="0"/>
              </a:spcAft>
              <a:buNone/>
            </a:pPr>
            <a:r>
              <a:rPr lang="en" u="sng"/>
              <a:t>PostgreSQL!! SQLite!!</a:t>
            </a:r>
            <a:endParaRPr u="sng"/>
          </a:p>
        </p:txBody>
      </p:sp>
      <p:cxnSp>
        <p:nvCxnSpPr>
          <p:cNvPr id="360" name="Google Shape;360;p56"/>
          <p:cNvCxnSpPr/>
          <p:nvPr/>
        </p:nvCxnSpPr>
        <p:spPr>
          <a:xfrm>
            <a:off x="8233925" y="313375"/>
            <a:ext cx="0" cy="41979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7"/>
          <p:cNvSpPr txBox="1"/>
          <p:nvPr>
            <p:ph type="title"/>
          </p:nvPr>
        </p:nvSpPr>
        <p:spPr>
          <a:xfrm>
            <a:off x="490250" y="450150"/>
            <a:ext cx="71925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Systemd</a:t>
            </a:r>
            <a:endParaRPr u="sng"/>
          </a:p>
        </p:txBody>
      </p:sp>
      <p:cxnSp>
        <p:nvCxnSpPr>
          <p:cNvPr id="366" name="Google Shape;366;p57"/>
          <p:cNvCxnSpPr/>
          <p:nvPr/>
        </p:nvCxnSpPr>
        <p:spPr>
          <a:xfrm>
            <a:off x="8233925" y="313375"/>
            <a:ext cx="0" cy="41979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8"/>
          <p:cNvSpPr txBox="1"/>
          <p:nvPr>
            <p:ph type="title"/>
          </p:nvPr>
        </p:nvSpPr>
        <p:spPr>
          <a:xfrm>
            <a:off x="3879225" y="450150"/>
            <a:ext cx="38034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8800">
                <a:solidFill>
                  <a:srgbClr val="FF0000"/>
                </a:solidFill>
              </a:rPr>
              <a:t>AI</a:t>
            </a:r>
            <a:endParaRPr b="1" sz="8800" u="sng">
              <a:solidFill>
                <a:srgbClr val="FF0000"/>
              </a:solidFill>
            </a:endParaRPr>
          </a:p>
        </p:txBody>
      </p:sp>
      <p:cxnSp>
        <p:nvCxnSpPr>
          <p:cNvPr id="372" name="Google Shape;372;p58"/>
          <p:cNvCxnSpPr/>
          <p:nvPr/>
        </p:nvCxnSpPr>
        <p:spPr>
          <a:xfrm>
            <a:off x="8233925" y="313375"/>
            <a:ext cx="0" cy="41979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9"/>
          <p:cNvSpPr txBox="1"/>
          <p:nvPr>
            <p:ph type="title"/>
          </p:nvPr>
        </p:nvSpPr>
        <p:spPr>
          <a:xfrm>
            <a:off x="490250" y="450150"/>
            <a:ext cx="6367800" cy="4090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Technologies are </a:t>
            </a:r>
            <a:r>
              <a:rPr b="1" lang="en"/>
              <a:t>NOT</a:t>
            </a:r>
            <a:r>
              <a:rPr lang="en"/>
              <a:t> football teams or musicians!</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sz="4466"/>
              <a:t>(in a sense they are - they also don’t love you back!)</a:t>
            </a:r>
            <a:endParaRPr i="1" sz="4466"/>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Process</a:t>
            </a:r>
            <a:endParaRPr/>
          </a:p>
        </p:txBody>
      </p:sp>
      <p:sp>
        <p:nvSpPr>
          <p:cNvPr id="383" name="Google Shape;383;p60"/>
          <p:cNvSpPr txBox="1"/>
          <p:nvPr>
            <p:ph idx="1" type="body"/>
          </p:nvPr>
        </p:nvSpPr>
        <p:spPr>
          <a:xfrm>
            <a:off x="311700" y="1152475"/>
            <a:ext cx="8520600" cy="3807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lang="en"/>
              <a:t>Repress</a:t>
            </a:r>
            <a:r>
              <a:rPr lang="en"/>
              <a:t> any quick feelings and verdicts (+ and - ) about new things</a:t>
            </a:r>
            <a:endParaRPr/>
          </a:p>
          <a:p>
            <a:pPr indent="-317500" lvl="1" marL="914400" rtl="0" algn="l">
              <a:spcBef>
                <a:spcPts val="0"/>
              </a:spcBef>
              <a:spcAft>
                <a:spcPts val="0"/>
              </a:spcAft>
              <a:buSzPts val="1400"/>
              <a:buAutoNum type="alphaLcPeriod"/>
            </a:pPr>
            <a:r>
              <a:rPr lang="en"/>
              <a:t>Just *don’t* - </a:t>
            </a:r>
            <a:r>
              <a:rPr b="1" lang="en"/>
              <a:t>give it a few months</a:t>
            </a:r>
            <a:br>
              <a:rPr lang="en"/>
            </a:br>
            <a:endParaRPr/>
          </a:p>
          <a:p>
            <a:pPr indent="-342900" lvl="0" marL="457200" rtl="0" algn="l">
              <a:spcBef>
                <a:spcPts val="0"/>
              </a:spcBef>
              <a:spcAft>
                <a:spcPts val="0"/>
              </a:spcAft>
              <a:buSzPts val="1800"/>
              <a:buAutoNum type="arabicPeriod"/>
            </a:pPr>
            <a:r>
              <a:rPr lang="en"/>
              <a:t>Disregard </a:t>
            </a:r>
            <a:r>
              <a:rPr b="1" lang="en"/>
              <a:t>WHO</a:t>
            </a:r>
            <a:r>
              <a:rPr lang="en"/>
              <a:t> likes or hates the new things. Really.</a:t>
            </a:r>
            <a:endParaRPr/>
          </a:p>
          <a:p>
            <a:pPr indent="-317500" lvl="1" marL="914400" rtl="0" algn="l">
              <a:spcBef>
                <a:spcPts val="0"/>
              </a:spcBef>
              <a:spcAft>
                <a:spcPts val="0"/>
              </a:spcAft>
              <a:buSzPts val="1400"/>
              <a:buAutoNum type="alphaLcPeriod"/>
            </a:pPr>
            <a:r>
              <a:rPr lang="en"/>
              <a:t>Focus on the technology</a:t>
            </a:r>
            <a:br>
              <a:rPr lang="en"/>
            </a:br>
            <a:endParaRPr/>
          </a:p>
          <a:p>
            <a:pPr indent="-342900" lvl="0" marL="457200" rtl="0" algn="l">
              <a:spcBef>
                <a:spcPts val="0"/>
              </a:spcBef>
              <a:spcAft>
                <a:spcPts val="0"/>
              </a:spcAft>
              <a:buSzPts val="1800"/>
              <a:buAutoNum type="arabicPeriod"/>
            </a:pPr>
            <a:r>
              <a:rPr b="1" lang="en"/>
              <a:t>Consider your own feelings. Ponder WHY you have the hots for </a:t>
            </a:r>
            <a:r>
              <a:rPr b="1" lang="en"/>
              <a:t>something, or hate it!</a:t>
            </a:r>
            <a:br>
              <a:rPr b="1" lang="en"/>
            </a:br>
            <a:endParaRPr b="1"/>
          </a:p>
          <a:p>
            <a:pPr indent="-342900" lvl="0" marL="457200" rtl="0" algn="l">
              <a:spcBef>
                <a:spcPts val="0"/>
              </a:spcBef>
              <a:spcAft>
                <a:spcPts val="0"/>
              </a:spcAft>
              <a:buSzPts val="1800"/>
              <a:buAutoNum type="arabicPeriod"/>
            </a:pPr>
            <a:r>
              <a:rPr lang="en"/>
              <a:t>That new hot thing that everyone is hyping? Actually go try it out somewhere</a:t>
            </a:r>
            <a:endParaRPr/>
          </a:p>
          <a:p>
            <a:pPr indent="-317500" lvl="1" marL="914400" rtl="0" algn="l">
              <a:spcBef>
                <a:spcPts val="0"/>
              </a:spcBef>
              <a:spcAft>
                <a:spcPts val="0"/>
              </a:spcAft>
              <a:buSzPts val="1400"/>
              <a:buAutoNum type="alphaLcPeriod"/>
            </a:pPr>
            <a:r>
              <a:rPr lang="en"/>
              <a:t>You’ll often find that it </a:t>
            </a:r>
            <a:r>
              <a:rPr b="1" lang="en"/>
              <a:t>doesn’t actually work!</a:t>
            </a:r>
            <a:br>
              <a:rPr lang="en"/>
            </a:br>
            <a:endParaRPr/>
          </a:p>
          <a:p>
            <a:pPr indent="-342900" lvl="0" marL="457200" rtl="0" algn="l">
              <a:spcBef>
                <a:spcPts val="0"/>
              </a:spcBef>
              <a:spcAft>
                <a:spcPts val="0"/>
              </a:spcAft>
              <a:buSzPts val="1800"/>
              <a:buAutoNum type="arabicPeriod"/>
            </a:pPr>
            <a:r>
              <a:rPr b="1" lang="en"/>
              <a:t>Present/blog/vlog the new thing to colleagues/NLNOG!</a:t>
            </a:r>
            <a:endParaRPr b="1"/>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Life long learning: now for something completely different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152400" y="152400"/>
            <a:ext cx="8839202" cy="43914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2"/>
          <p:cNvSpPr txBox="1"/>
          <p:nvPr/>
        </p:nvSpPr>
        <p:spPr>
          <a:xfrm>
            <a:off x="156675" y="124275"/>
            <a:ext cx="8844600" cy="50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Management?</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Compliance?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Training?</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Recruiting / HR?</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Facilities?</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Governance?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Accounting / controller / finance?</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a:t>
            </a:r>
            <a:r>
              <a:rPr b="1" lang="en" sz="1800">
                <a:solidFill>
                  <a:schemeClr val="dk2"/>
                </a:solidFill>
              </a:rPr>
              <a:t>Customer support?</a:t>
            </a:r>
            <a:endParaRPr sz="1800">
              <a:solidFill>
                <a:schemeClr val="dk2"/>
              </a:solidFill>
            </a:endParaRPr>
          </a:p>
          <a:p>
            <a:pPr indent="0" lvl="0" marL="0" rtl="0" algn="l">
              <a:spcBef>
                <a:spcPts val="0"/>
              </a:spcBef>
              <a:spcAft>
                <a:spcPts val="0"/>
              </a:spcAft>
              <a:buNone/>
            </a:pPr>
            <a:r>
              <a:rPr lang="en" sz="1800">
                <a:solidFill>
                  <a:schemeClr val="dk2"/>
                </a:solidFill>
              </a:rPr>
              <a:t>	</a:t>
            </a:r>
            <a:endParaRPr sz="1800">
              <a:solidFill>
                <a:schemeClr val="dk2"/>
              </a:solidFill>
            </a:endParaRPr>
          </a:p>
          <a:p>
            <a:pPr indent="0" lvl="0" marL="0" rtl="0" algn="l">
              <a:spcBef>
                <a:spcPts val="0"/>
              </a:spcBef>
              <a:spcAft>
                <a:spcPts val="0"/>
              </a:spcAft>
              <a:buNone/>
            </a:pPr>
            <a:r>
              <a:rPr b="1" lang="en" sz="1800">
                <a:solidFill>
                  <a:schemeClr val="dk2"/>
                </a:solidFill>
              </a:rPr>
              <a:t>								Programming?</a:t>
            </a:r>
            <a:endParaRPr b="1" sz="1800">
              <a:solidFill>
                <a:schemeClr val="dk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63"/>
          <p:cNvPicPr preferRelativeResize="0"/>
          <p:nvPr/>
        </p:nvPicPr>
        <p:blipFill>
          <a:blip r:embed="rId3">
            <a:alphaModFix/>
          </a:blip>
          <a:stretch>
            <a:fillRect/>
          </a:stretch>
        </p:blipFill>
        <p:spPr>
          <a:xfrm>
            <a:off x="152400" y="152400"/>
            <a:ext cx="7583459" cy="48387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64"/>
          <p:cNvPicPr preferRelativeResize="0"/>
          <p:nvPr/>
        </p:nvPicPr>
        <p:blipFill>
          <a:blip r:embed="rId3">
            <a:alphaModFix/>
          </a:blip>
          <a:stretch>
            <a:fillRect/>
          </a:stretch>
        </p:blipFill>
        <p:spPr>
          <a:xfrm>
            <a:off x="152400" y="152400"/>
            <a:ext cx="7559171" cy="48387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65"/>
          <p:cNvPicPr preferRelativeResize="0"/>
          <p:nvPr/>
        </p:nvPicPr>
        <p:blipFill>
          <a:blip r:embed="rId3">
            <a:alphaModFix/>
          </a:blip>
          <a:stretch>
            <a:fillRect/>
          </a:stretch>
        </p:blipFill>
        <p:spPr>
          <a:xfrm>
            <a:off x="1894825" y="0"/>
            <a:ext cx="5609001" cy="52677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66"/>
          <p:cNvPicPr preferRelativeResize="0"/>
          <p:nvPr/>
        </p:nvPicPr>
        <p:blipFill rotWithShape="1">
          <a:blip r:embed="rId3">
            <a:alphaModFix/>
          </a:blip>
          <a:srcRect b="0" l="0" r="0" t="72420"/>
          <a:stretch/>
        </p:blipFill>
        <p:spPr>
          <a:xfrm>
            <a:off x="2861875" y="2339425"/>
            <a:ext cx="6582225" cy="2269200"/>
          </a:xfrm>
          <a:prstGeom prst="rect">
            <a:avLst/>
          </a:prstGeom>
          <a:noFill/>
          <a:ln>
            <a:noFill/>
          </a:ln>
        </p:spPr>
      </p:pic>
      <p:pic>
        <p:nvPicPr>
          <p:cNvPr id="414" name="Google Shape;414;p66"/>
          <p:cNvPicPr preferRelativeResize="0"/>
          <p:nvPr/>
        </p:nvPicPr>
        <p:blipFill rotWithShape="1">
          <a:blip r:embed="rId3">
            <a:alphaModFix/>
          </a:blip>
          <a:srcRect b="29343" l="0" r="0" t="0"/>
          <a:stretch/>
        </p:blipFill>
        <p:spPr>
          <a:xfrm>
            <a:off x="0" y="1697600"/>
            <a:ext cx="3870950" cy="3418875"/>
          </a:xfrm>
          <a:prstGeom prst="rect">
            <a:avLst/>
          </a:prstGeom>
          <a:noFill/>
          <a:ln>
            <a:noFill/>
          </a:ln>
        </p:spPr>
      </p:pic>
      <p:sp>
        <p:nvSpPr>
          <p:cNvPr id="415" name="Google Shape;415;p66"/>
          <p:cNvSpPr txBox="1"/>
          <p:nvPr/>
        </p:nvSpPr>
        <p:spPr>
          <a:xfrm>
            <a:off x="5327200" y="1783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https://www.kendraallenby.com/</a:t>
            </a:r>
            <a:endParaRPr/>
          </a:p>
        </p:txBody>
      </p:sp>
      <p:sp>
        <p:nvSpPr>
          <p:cNvPr id="416" name="Google Shape;416;p66"/>
          <p:cNvSpPr txBox="1"/>
          <p:nvPr/>
        </p:nvSpPr>
        <p:spPr>
          <a:xfrm>
            <a:off x="302550" y="226925"/>
            <a:ext cx="47922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Happens all the time, but it shouldn’t!</a:t>
            </a:r>
            <a:endParaRPr sz="1800">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Role of management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Life long learning: your employer/organization</a:t>
            </a:r>
            <a:endParaRPr/>
          </a:p>
        </p:txBody>
      </p:sp>
      <p:sp>
        <p:nvSpPr>
          <p:cNvPr id="427" name="Google Shape;427;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AutoNum type="arabicPeriod"/>
            </a:pPr>
            <a:r>
              <a:rPr lang="en"/>
              <a:t>The signal / permission to innovate/learn comes from the top</a:t>
            </a:r>
            <a:br>
              <a:rPr lang="en"/>
            </a:br>
            <a:endParaRPr/>
          </a:p>
          <a:p>
            <a:pPr indent="-342900" lvl="0" marL="457200" rtl="0" algn="l">
              <a:spcBef>
                <a:spcPts val="0"/>
              </a:spcBef>
              <a:spcAft>
                <a:spcPts val="0"/>
              </a:spcAft>
              <a:buSzPts val="1800"/>
              <a:buAutoNum type="arabicPeriod"/>
            </a:pPr>
            <a:r>
              <a:rPr lang="en"/>
              <a:t>Build credibility - don’t chase shiny objects</a:t>
            </a:r>
            <a:br>
              <a:rPr lang="en"/>
            </a:br>
            <a:endParaRPr/>
          </a:p>
          <a:p>
            <a:pPr indent="-342900" lvl="0" marL="457200" rtl="0" algn="l">
              <a:spcBef>
                <a:spcPts val="0"/>
              </a:spcBef>
              <a:spcAft>
                <a:spcPts val="0"/>
              </a:spcAft>
              <a:buSzPts val="1800"/>
              <a:buAutoNum type="arabicPeriod"/>
            </a:pPr>
            <a:r>
              <a:rPr lang="en"/>
              <a:t>Innovation and progress need </a:t>
            </a:r>
            <a:r>
              <a:rPr b="1" lang="en"/>
              <a:t>ENTHUSIASTIC</a:t>
            </a:r>
            <a:r>
              <a:rPr lang="en"/>
              <a:t> permission to also fail</a:t>
            </a:r>
            <a:br>
              <a:rPr lang="en"/>
            </a:br>
            <a:endParaRPr/>
          </a:p>
          <a:p>
            <a:pPr indent="-342900" lvl="0" marL="457200" rtl="0" algn="l">
              <a:spcBef>
                <a:spcPts val="0"/>
              </a:spcBef>
              <a:spcAft>
                <a:spcPts val="0"/>
              </a:spcAft>
              <a:buSzPts val="1800"/>
              <a:buAutoNum type="arabicPeriod"/>
            </a:pPr>
            <a:r>
              <a:rPr lang="en"/>
              <a:t>A life long learning is not a life long of training courses. Do you actually offer space to learn and innovate?</a:t>
            </a:r>
            <a:br>
              <a:rPr lang="en"/>
            </a:br>
            <a:endParaRPr/>
          </a:p>
          <a:p>
            <a:pPr indent="-342900" lvl="0" marL="457200" rtl="0" algn="l">
              <a:spcBef>
                <a:spcPts val="0"/>
              </a:spcBef>
              <a:spcAft>
                <a:spcPts val="0"/>
              </a:spcAft>
              <a:buSzPts val="1800"/>
              <a:buAutoNum type="arabicPeriod"/>
            </a:pPr>
            <a:r>
              <a:rPr lang="en"/>
              <a:t>Does your place </a:t>
            </a:r>
            <a:r>
              <a:rPr b="1" lang="en"/>
              <a:t>VALUE</a:t>
            </a:r>
            <a:r>
              <a:rPr lang="en"/>
              <a:t> learning new stuff</a:t>
            </a:r>
            <a:r>
              <a:rPr lang="en"/>
              <a:t>?</a:t>
            </a:r>
            <a:br>
              <a:rPr lang="en"/>
            </a:br>
            <a:endParaRPr/>
          </a:p>
          <a:p>
            <a:pPr indent="-342900" lvl="0" marL="457200" rtl="0" algn="l">
              <a:spcBef>
                <a:spcPts val="0"/>
              </a:spcBef>
              <a:spcAft>
                <a:spcPts val="0"/>
              </a:spcAft>
              <a:buSzPts val="1800"/>
              <a:buAutoNum type="arabicPeriod"/>
            </a:pPr>
            <a:r>
              <a:rPr lang="en"/>
              <a:t>Do they possibly </a:t>
            </a:r>
            <a:r>
              <a:rPr b="1" lang="en"/>
              <a:t>REWARD</a:t>
            </a:r>
            <a:r>
              <a:rPr lang="en"/>
              <a:t> you for that</a:t>
            </a:r>
            <a:r>
              <a:rPr b="1" lang="en"/>
              <a: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life long learning</a:t>
            </a:r>
            <a:endParaRPr/>
          </a:p>
        </p:txBody>
      </p:sp>
      <p:sp>
        <p:nvSpPr>
          <p:cNvPr id="433" name="Google Shape;433;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b="1" lang="en"/>
              <a:t>Doesn’t mean a life long of training courses</a:t>
            </a:r>
            <a:br>
              <a:rPr b="1" lang="en"/>
            </a:br>
            <a:endParaRPr b="1"/>
          </a:p>
          <a:p>
            <a:pPr indent="-317182" lvl="0" marL="457200" rtl="0" algn="l">
              <a:spcBef>
                <a:spcPts val="0"/>
              </a:spcBef>
              <a:spcAft>
                <a:spcPts val="0"/>
              </a:spcAft>
              <a:buSzPct val="100000"/>
              <a:buChar char="●"/>
            </a:pPr>
            <a:r>
              <a:rPr lang="en"/>
              <a:t>Don’t just like/hate new things! Use the </a:t>
            </a:r>
            <a:r>
              <a:rPr b="1" lang="en"/>
              <a:t>procedure</a:t>
            </a:r>
            <a:endParaRPr/>
          </a:p>
          <a:p>
            <a:pPr indent="-297497" lvl="1" marL="914400" rtl="0" algn="l">
              <a:spcBef>
                <a:spcPts val="0"/>
              </a:spcBef>
              <a:spcAft>
                <a:spcPts val="0"/>
              </a:spcAft>
              <a:buSzPct val="100000"/>
              <a:buChar char="○"/>
            </a:pPr>
            <a:r>
              <a:rPr lang="en"/>
              <a:t>This is WAY too important to leave to chance!</a:t>
            </a:r>
            <a:endParaRPr/>
          </a:p>
          <a:p>
            <a:pPr indent="-297497" lvl="1" marL="914400" rtl="0" algn="l">
              <a:spcBef>
                <a:spcPts val="0"/>
              </a:spcBef>
              <a:spcAft>
                <a:spcPts val="0"/>
              </a:spcAft>
              <a:buSzPct val="100000"/>
              <a:buChar char="○"/>
            </a:pPr>
            <a:r>
              <a:rPr lang="en"/>
              <a:t>Takes serious time, but do share the work!</a:t>
            </a:r>
            <a:br>
              <a:rPr lang="en"/>
            </a:br>
            <a:endParaRPr/>
          </a:p>
          <a:p>
            <a:pPr indent="-317182" lvl="0" marL="457200" rtl="0" algn="l">
              <a:spcBef>
                <a:spcPts val="0"/>
              </a:spcBef>
              <a:spcAft>
                <a:spcPts val="0"/>
              </a:spcAft>
              <a:buSzPct val="100000"/>
              <a:buChar char="●"/>
            </a:pPr>
            <a:r>
              <a:rPr lang="en"/>
              <a:t>Don’t avoid occasionally doing </a:t>
            </a:r>
            <a:r>
              <a:rPr b="1" lang="en"/>
              <a:t>TRULY</a:t>
            </a:r>
            <a:r>
              <a:rPr lang="en"/>
              <a:t> new things (perhaps as a side hustle or as a hobby): multiple mental models will make you broadly far more capable</a:t>
            </a:r>
            <a:endParaRPr/>
          </a:p>
          <a:p>
            <a:pPr indent="-297497" lvl="1" marL="914400" rtl="0" algn="l">
              <a:spcBef>
                <a:spcPts val="0"/>
              </a:spcBef>
              <a:spcAft>
                <a:spcPts val="0"/>
              </a:spcAft>
              <a:buSzPct val="100000"/>
              <a:buChar char="○"/>
            </a:pPr>
            <a:r>
              <a:rPr lang="en"/>
              <a:t>And you can prevent ending up in that HR comic</a:t>
            </a:r>
            <a:br>
              <a:rPr lang="en"/>
            </a:br>
            <a:endParaRPr/>
          </a:p>
          <a:p>
            <a:pPr indent="-317182" lvl="0" marL="457200" rtl="0" algn="l">
              <a:spcBef>
                <a:spcPts val="0"/>
              </a:spcBef>
              <a:spcAft>
                <a:spcPts val="0"/>
              </a:spcAft>
              <a:buSzPct val="100000"/>
              <a:buChar char="●"/>
            </a:pPr>
            <a:r>
              <a:rPr lang="en"/>
              <a:t>If your employer/boss/customer doesn’t appreciate/hates new things or innovation, </a:t>
            </a:r>
            <a:r>
              <a:rPr b="1" lang="en"/>
              <a:t>you won’t invest in it either </a:t>
            </a:r>
            <a:endParaRPr b="1"/>
          </a:p>
          <a:p>
            <a:pPr indent="-297497" lvl="1" marL="914400" rtl="0" algn="l">
              <a:spcBef>
                <a:spcPts val="0"/>
              </a:spcBef>
              <a:spcAft>
                <a:spcPts val="0"/>
              </a:spcAft>
              <a:buSzPct val="100000"/>
              <a:buChar char="○"/>
            </a:pPr>
            <a:r>
              <a:rPr lang="en"/>
              <a:t>Innovate at home, look for a new job</a:t>
            </a:r>
            <a:br>
              <a:rPr lang="en"/>
            </a:br>
            <a:endParaRPr/>
          </a:p>
          <a:p>
            <a:pPr indent="-317182" lvl="0" marL="457200" rtl="0" algn="l">
              <a:spcBef>
                <a:spcPts val="0"/>
              </a:spcBef>
              <a:spcAft>
                <a:spcPts val="0"/>
              </a:spcAft>
              <a:buSzPct val="100000"/>
              <a:buChar char="●"/>
            </a:pPr>
            <a:r>
              <a:rPr b="1" lang="en" u="sng"/>
              <a:t>Your choices, over the decades, almost entirely determine your career</a:t>
            </a:r>
            <a:endParaRPr b="1" u="sng"/>
          </a:p>
          <a:p>
            <a:pPr indent="-297497" lvl="1" marL="914400" rtl="0" algn="l">
              <a:spcBef>
                <a:spcPts val="0"/>
              </a:spcBef>
              <a:spcAft>
                <a:spcPts val="0"/>
              </a:spcAft>
              <a:buSzPct val="100000"/>
              <a:buChar char="○"/>
            </a:pPr>
            <a:r>
              <a:rPr lang="en"/>
              <a:t>Give them the attention they deserve</a:t>
            </a:r>
            <a:endParaRPr/>
          </a:p>
          <a:p>
            <a:pPr indent="0" lvl="0" marL="457200" rtl="0" algn="l">
              <a:spcBef>
                <a:spcPts val="1200"/>
              </a:spcBef>
              <a:spcAft>
                <a:spcPts val="120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Good luck!</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71"/>
          <p:cNvSpPr txBox="1"/>
          <p:nvPr>
            <p:ph type="ctrTitle"/>
          </p:nvPr>
        </p:nvSpPr>
        <p:spPr>
          <a:xfrm>
            <a:off x="311700" y="-512445"/>
            <a:ext cx="8520600" cy="1830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Merriweather Black"/>
                <a:ea typeface="Merriweather Black"/>
                <a:cs typeface="Merriweather Black"/>
                <a:sym typeface="Merriweather Black"/>
              </a:rPr>
              <a:t>Een Leven Lang Leren</a:t>
            </a:r>
            <a:endParaRPr>
              <a:latin typeface="Merriweather Black"/>
              <a:ea typeface="Merriweather Black"/>
              <a:cs typeface="Merriweather Black"/>
              <a:sym typeface="Merriweather Black"/>
            </a:endParaRPr>
          </a:p>
          <a:p>
            <a:pPr indent="0" lvl="0" marL="0" rtl="0" algn="ctr">
              <a:spcBef>
                <a:spcPts val="0"/>
              </a:spcBef>
              <a:spcAft>
                <a:spcPts val="0"/>
              </a:spcAft>
              <a:buNone/>
            </a:pPr>
            <a:r>
              <a:rPr lang="en" sz="3600">
                <a:solidFill>
                  <a:schemeClr val="dk2"/>
                </a:solidFill>
                <a:latin typeface="Merriweather Black"/>
                <a:ea typeface="Merriweather Black"/>
                <a:cs typeface="Merriweather Black"/>
                <a:sym typeface="Merriweather Black"/>
              </a:rPr>
              <a:t>(maar wel de juiste dingen)</a:t>
            </a:r>
            <a:endParaRPr sz="3600">
              <a:solidFill>
                <a:schemeClr val="dk2"/>
              </a:solidFill>
              <a:latin typeface="Merriweather Black"/>
              <a:ea typeface="Merriweather Black"/>
              <a:cs typeface="Merriweather Black"/>
              <a:sym typeface="Merriweather Black"/>
            </a:endParaRPr>
          </a:p>
        </p:txBody>
      </p:sp>
      <p:sp>
        <p:nvSpPr>
          <p:cNvPr id="444" name="Google Shape;444;p71"/>
          <p:cNvSpPr txBox="1"/>
          <p:nvPr>
            <p:ph idx="1" type="subTitle"/>
          </p:nvPr>
        </p:nvSpPr>
        <p:spPr>
          <a:xfrm>
            <a:off x="369675" y="465345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latin typeface="Merriweather"/>
                <a:ea typeface="Merriweather"/>
                <a:cs typeface="Merriweather"/>
                <a:sym typeface="Merriweather"/>
              </a:rPr>
              <a:t>Bert Hubert / </a:t>
            </a:r>
            <a:r>
              <a:rPr lang="en" u="sng">
                <a:solidFill>
                  <a:schemeClr val="hlink"/>
                </a:solidFill>
                <a:latin typeface="Merriweather"/>
                <a:ea typeface="Merriweather"/>
                <a:cs typeface="Merriweather"/>
                <a:sym typeface="Merriweather"/>
                <a:hlinkClick r:id="rId3"/>
              </a:rPr>
              <a:t>bert@hubertnet.nl</a:t>
            </a:r>
            <a:endParaRPr>
              <a:latin typeface="Merriweather"/>
              <a:ea typeface="Merriweather"/>
              <a:cs typeface="Merriweather"/>
              <a:sym typeface="Merriweather"/>
            </a:endParaRPr>
          </a:p>
          <a:p>
            <a:pPr indent="0" lvl="0" marL="0" rtl="0" algn="ctr">
              <a:spcBef>
                <a:spcPts val="0"/>
              </a:spcBef>
              <a:spcAft>
                <a:spcPts val="0"/>
              </a:spcAft>
              <a:buNone/>
            </a:pPr>
            <a:r>
              <a:t/>
            </a:r>
            <a:endParaRPr>
              <a:latin typeface="Merriweather"/>
              <a:ea typeface="Merriweather"/>
              <a:cs typeface="Merriweather"/>
              <a:sym typeface="Merriweather"/>
            </a:endParaRPr>
          </a:p>
        </p:txBody>
      </p:sp>
      <p:sp>
        <p:nvSpPr>
          <p:cNvPr id="445" name="Google Shape;445;p71"/>
          <p:cNvSpPr txBox="1"/>
          <p:nvPr/>
        </p:nvSpPr>
        <p:spPr>
          <a:xfrm>
            <a:off x="1074450" y="4756500"/>
            <a:ext cx="699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0" y="53200"/>
            <a:ext cx="7819691" cy="5090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152400" y="152400"/>
            <a:ext cx="3043178" cy="4838699"/>
          </a:xfrm>
          <a:prstGeom prst="rect">
            <a:avLst/>
          </a:prstGeom>
          <a:noFill/>
          <a:ln>
            <a:noFill/>
          </a:ln>
        </p:spPr>
      </p:pic>
      <p:pic>
        <p:nvPicPr>
          <p:cNvPr id="102" name="Google Shape;102;p19"/>
          <p:cNvPicPr preferRelativeResize="0"/>
          <p:nvPr/>
        </p:nvPicPr>
        <p:blipFill>
          <a:blip r:embed="rId4">
            <a:alphaModFix/>
          </a:blip>
          <a:stretch>
            <a:fillRect/>
          </a:stretch>
        </p:blipFill>
        <p:spPr>
          <a:xfrm>
            <a:off x="3347978" y="152400"/>
            <a:ext cx="5643622" cy="2816799"/>
          </a:xfrm>
          <a:prstGeom prst="rect">
            <a:avLst/>
          </a:prstGeom>
          <a:noFill/>
          <a:ln>
            <a:noFill/>
          </a:ln>
        </p:spPr>
      </p:pic>
      <p:pic>
        <p:nvPicPr>
          <p:cNvPr id="103" name="Google Shape;103;p19"/>
          <p:cNvPicPr preferRelativeResize="0"/>
          <p:nvPr/>
        </p:nvPicPr>
        <p:blipFill>
          <a:blip r:embed="rId5">
            <a:alphaModFix/>
          </a:blip>
          <a:stretch>
            <a:fillRect/>
          </a:stretch>
        </p:blipFill>
        <p:spPr>
          <a:xfrm>
            <a:off x="4714899" y="2792025"/>
            <a:ext cx="3972604" cy="2351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1388100" y="450150"/>
            <a:ext cx="63678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And also 35 years of C(++)</a:t>
            </a:r>
            <a:endParaRPr/>
          </a:p>
          <a:p>
            <a:pPr indent="0" lvl="0" marL="0" rtl="0" algn="ctr">
              <a:spcBef>
                <a:spcPts val="0"/>
              </a:spcBef>
              <a:spcAft>
                <a:spcPts val="0"/>
              </a:spcAft>
              <a:buNone/>
            </a:pPr>
            <a:r>
              <a:rPr lang="en" sz="2000">
                <a:solidFill>
                  <a:srgbClr val="999999"/>
                </a:solidFill>
              </a:rPr>
              <a:t>(and terrible JavaScript &amp; Python)</a:t>
            </a:r>
            <a:endParaRPr sz="2000">
              <a:solidFill>
                <a:srgbClr val="9999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1"/>
          <p:cNvPicPr preferRelativeResize="0"/>
          <p:nvPr/>
        </p:nvPicPr>
        <p:blipFill rotWithShape="1">
          <a:blip r:embed="rId3">
            <a:alphaModFix/>
          </a:blip>
          <a:srcRect b="0" l="0" r="7313" t="0"/>
          <a:stretch/>
        </p:blipFill>
        <p:spPr>
          <a:xfrm>
            <a:off x="0" y="0"/>
            <a:ext cx="6521226" cy="4716674"/>
          </a:xfrm>
          <a:prstGeom prst="rect">
            <a:avLst/>
          </a:prstGeom>
          <a:noFill/>
          <a:ln>
            <a:noFill/>
          </a:ln>
        </p:spPr>
      </p:pic>
      <p:sp>
        <p:nvSpPr>
          <p:cNvPr id="114" name="Google Shape;114;p21"/>
          <p:cNvSpPr txBox="1"/>
          <p:nvPr/>
        </p:nvSpPr>
        <p:spPr>
          <a:xfrm>
            <a:off x="6521225" y="0"/>
            <a:ext cx="2622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t>
            </a:r>
            <a:r>
              <a:rPr lang="en"/>
              <a:t>The way we build and ship software these days is mostly ridiculous, leading to apps using millions of lines of code to open a garage door, and other simple programs importing 1,600 external code libraries—dependencies—of unknown provenance.”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