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65" r:id="rId4"/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Outline - thank you for inviting me, true honor - we NEED you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SzPct val="100000"/>
              <a:defRPr sz="4800"/>
            </a:lvl1pPr>
            <a:lvl2pPr rtl="0" algn="ctr">
              <a:spcBef>
                <a:spcPts val="0"/>
              </a:spcBef>
              <a:buSzPct val="100000"/>
              <a:defRPr sz="4800"/>
            </a:lvl2pPr>
            <a:lvl3pPr rtl="0" algn="ctr">
              <a:spcBef>
                <a:spcPts val="0"/>
              </a:spcBef>
              <a:buSzPct val="100000"/>
              <a:defRPr sz="4800"/>
            </a:lvl3pPr>
            <a:lvl4pPr rtl="0" algn="ctr">
              <a:spcBef>
                <a:spcPts val="0"/>
              </a:spcBef>
              <a:buSzPct val="100000"/>
              <a:defRPr sz="4800"/>
            </a:lvl4pPr>
            <a:lvl5pPr rtl="0" algn="ctr">
              <a:spcBef>
                <a:spcPts val="0"/>
              </a:spcBef>
              <a:buSzPct val="100000"/>
              <a:defRPr sz="4800"/>
            </a:lvl5pPr>
            <a:lvl6pPr rtl="0" algn="ctr">
              <a:spcBef>
                <a:spcPts val="0"/>
              </a:spcBef>
              <a:buSzPct val="100000"/>
              <a:defRPr sz="4800"/>
            </a:lvl6pPr>
            <a:lvl7pPr rtl="0" algn="ctr">
              <a:spcBef>
                <a:spcPts val="0"/>
              </a:spcBef>
              <a:buSzPct val="100000"/>
              <a:defRPr sz="4800"/>
            </a:lvl7pPr>
            <a:lvl8pPr rtl="0" algn="ctr">
              <a:spcBef>
                <a:spcPts val="0"/>
              </a:spcBef>
              <a:buSzPct val="100000"/>
              <a:defRPr sz="4800"/>
            </a:lvl8pPr>
            <a:lvl9pPr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61" name="Shape 61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8" name="Shape 68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2" name="Shape 22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" name="Shape 36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7" name="Shape 37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tinyurl.com/nlnog2015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bert-hubert.blogspot.nl/2014/02/how-many-hours-for-multithreading.html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www.somebank.com/login.php3" TargetMode="External"/><Relationship Id="rId4" Type="http://schemas.openxmlformats.org/officeDocument/2006/relationships/hyperlink" Target="http://www.sourceforge.com/security-firewall.php3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bert-hubert.blogspot.nl/2014/04/seen-that-sketch-expert-well-i-blame.html" TargetMode="External"/><Relationship Id="rId4" Type="http://schemas.openxmlformats.org/officeDocument/2006/relationships/hyperlink" Target="http://bert-hubert.blogspot.nl/2014/02/how-many-hours-for-multithreading.html" TargetMode="External"/><Relationship Id="rId5" Type="http://schemas.openxmlformats.org/officeDocument/2006/relationships/hyperlink" Target="http://tinyurl.com/nlnog2015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1.png"/><Relationship Id="rId4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5.png"/><Relationship Id="rId4" Type="http://schemas.openxmlformats.org/officeDocument/2006/relationships/image" Target="../media/image04.png"/><Relationship Id="rId5" Type="http://schemas.openxmlformats.org/officeDocument/2006/relationships/image" Target="../media/image06.png"/><Relationship Id="rId6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8.png"/><Relationship Id="rId4" Type="http://schemas.openxmlformats.org/officeDocument/2006/relationships/image" Target="../media/image0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7.jpg"/><Relationship Id="rId4" Type="http://schemas.openxmlformats.org/officeDocument/2006/relationships/image" Target="../media/image19.png"/><Relationship Id="rId11" Type="http://schemas.openxmlformats.org/officeDocument/2006/relationships/image" Target="../media/image17.png"/><Relationship Id="rId10" Type="http://schemas.openxmlformats.org/officeDocument/2006/relationships/image" Target="../media/image13.png"/><Relationship Id="rId9" Type="http://schemas.openxmlformats.org/officeDocument/2006/relationships/image" Target="../media/image11.png"/><Relationship Id="rId5" Type="http://schemas.openxmlformats.org/officeDocument/2006/relationships/image" Target="../media/image09.gif"/><Relationship Id="rId6" Type="http://schemas.openxmlformats.org/officeDocument/2006/relationships/image" Target="../media/image12.gif"/><Relationship Id="rId7" Type="http://schemas.openxmlformats.org/officeDocument/2006/relationships/image" Target="../media/image14.gif"/><Relationship Id="rId8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Escape from the data center</a:t>
            </a:r>
          </a:p>
        </p:txBody>
      </p:sp>
      <p:sp>
        <p:nvSpPr>
          <p:cNvPr id="51" name="Shape 51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Lessons from a recovering manager</a:t>
            </a:r>
          </a:p>
        </p:txBody>
      </p:sp>
      <p:sp>
        <p:nvSpPr>
          <p:cNvPr id="52" name="Shape 52"/>
          <p:cNvSpPr txBox="1"/>
          <p:nvPr/>
        </p:nvSpPr>
        <p:spPr>
          <a:xfrm>
            <a:off x="2356350" y="4141300"/>
            <a:ext cx="4431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b="1" lang="en" sz="18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http://tinyurl.com/nlnog2015</a:t>
            </a:r>
          </a:p>
          <a:p>
            <a:pPr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5075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 flipH="1" rot="10800000">
            <a:off x="1329150" y="841971"/>
            <a:ext cx="7814850" cy="3459550"/>
          </a:xfrm>
          <a:custGeom>
            <a:pathLst>
              <a:path extrusionOk="0" h="138382" w="312594">
                <a:moveTo>
                  <a:pt x="0" y="134153"/>
                </a:moveTo>
                <a:cubicBezTo>
                  <a:pt x="5702" y="112204"/>
                  <a:pt x="11638" y="1757"/>
                  <a:pt x="34212" y="2460"/>
                </a:cubicBezTo>
                <a:cubicBezTo>
                  <a:pt x="56785" y="3162"/>
                  <a:pt x="104120" y="138760"/>
                  <a:pt x="135442" y="138370"/>
                </a:cubicBezTo>
                <a:cubicBezTo>
                  <a:pt x="166763" y="137979"/>
                  <a:pt x="192617" y="1991"/>
                  <a:pt x="222143" y="117"/>
                </a:cubicBezTo>
                <a:cubicBezTo>
                  <a:pt x="251668" y="-1757"/>
                  <a:pt x="297518" y="105955"/>
                  <a:pt x="312594" y="127123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145" name="Shape 145"/>
          <p:cNvSpPr txBox="1"/>
          <p:nvPr/>
        </p:nvSpPr>
        <p:spPr>
          <a:xfrm>
            <a:off x="1490550" y="4581100"/>
            <a:ext cx="61629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Time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0" y="3725850"/>
            <a:ext cx="2694599" cy="13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Management,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Sales,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Marketing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-58475" y="421925"/>
            <a:ext cx="2694599" cy="13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Actual code</a:t>
            </a:r>
          </a:p>
        </p:txBody>
      </p:sp>
      <p:cxnSp>
        <p:nvCxnSpPr>
          <p:cNvPr id="148" name="Shape 148"/>
          <p:cNvCxnSpPr/>
          <p:nvPr/>
        </p:nvCxnSpPr>
        <p:spPr>
          <a:xfrm>
            <a:off x="6932550" y="2882350"/>
            <a:ext cx="571500" cy="803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49" name="Shape 149"/>
          <p:cNvSpPr txBox="1"/>
          <p:nvPr/>
        </p:nvSpPr>
        <p:spPr>
          <a:xfrm>
            <a:off x="6477000" y="2261150"/>
            <a:ext cx="1118100" cy="521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 am here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issue</a:t>
            </a:r>
          </a:p>
        </p:txBody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457200" y="901975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In short, management thinks you are one or probably more of the following:</a:t>
            </a:r>
            <a:br>
              <a:rPr lang="en"/>
            </a:br>
          </a:p>
          <a:p>
            <a:pPr indent="-228600" lvl="0" marL="914400" rtl="0">
              <a:spcBef>
                <a:spcPts val="0"/>
              </a:spcBef>
            </a:pPr>
            <a:r>
              <a:rPr lang="en"/>
              <a:t>Unreliable </a:t>
            </a:r>
          </a:p>
          <a:p>
            <a:pPr indent="-228600" lvl="0" marL="914400" rtl="0">
              <a:spcBef>
                <a:spcPts val="0"/>
              </a:spcBef>
            </a:pPr>
            <a:r>
              <a:rPr lang="en"/>
              <a:t>A lying bastard</a:t>
            </a:r>
          </a:p>
          <a:p>
            <a:pPr indent="-228600" lvl="0" marL="914400" rtl="0">
              <a:spcBef>
                <a:spcPts val="0"/>
              </a:spcBef>
            </a:pPr>
            <a:r>
              <a:rPr lang="en"/>
              <a:t>Rude</a:t>
            </a:r>
          </a:p>
          <a:p>
            <a:pPr indent="-228600" lvl="0" marL="914400" rtl="0">
              <a:spcBef>
                <a:spcPts val="0"/>
              </a:spcBef>
            </a:pPr>
            <a:r>
              <a:rPr lang="en"/>
              <a:t>Smelly</a:t>
            </a:r>
          </a:p>
          <a:p>
            <a:pPr indent="-228600" lvl="0" marL="914400" rtl="0">
              <a:spcBef>
                <a:spcPts val="0"/>
              </a:spcBef>
            </a:pPr>
            <a:r>
              <a:rPr lang="en"/>
              <a:t>Dangerous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Symptoms</a:t>
            </a:r>
          </a:p>
        </p:txBody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My management buys million dollar stuff I could build as a shell script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Management team trusts vendor advertising more than they trust me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There is a push to outsource my department to people 10000km away???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Marketing/sales keeps trying to sell impossible things, why don’t they ask me?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Two possible diagnoses</a:t>
            </a:r>
          </a:p>
        </p:txBody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My management is completely stupid and consists of idiots</a:t>
            </a:r>
            <a:br>
              <a:rPr lang="en"/>
            </a:b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Perhaps we as geeks did something wrong</a:t>
            </a:r>
            <a:br>
              <a:rPr lang="en"/>
            </a:br>
          </a:p>
          <a:p>
            <a:pPr lvl="0">
              <a:spcBef>
                <a:spcPts val="0"/>
              </a:spcBef>
              <a:buNone/>
            </a:pPr>
            <a:r>
              <a:rPr lang="en"/>
              <a:t>I’m pretty sure it is more </a:t>
            </a:r>
            <a:r>
              <a:rPr b="1" lang="en"/>
              <a:t>2</a:t>
            </a:r>
            <a:r>
              <a:rPr lang="en"/>
              <a:t> than </a:t>
            </a:r>
            <a:r>
              <a:rPr b="1" lang="en"/>
              <a:t>1</a:t>
            </a:r>
            <a:r>
              <a:rPr lang="en"/>
              <a:t>. 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Mistakes we make</a:t>
            </a:r>
          </a:p>
        </p:txBody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We need directl communications. We are not good with hints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“don’t give me hints, give me requirements!”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Management layer is very good </a:t>
            </a:r>
            <a:r>
              <a:rPr b="1" lang="en"/>
              <a:t>reading</a:t>
            </a:r>
            <a:r>
              <a:rPr lang="en"/>
              <a:t> hints. </a:t>
            </a:r>
            <a:r>
              <a:rPr b="1" lang="en"/>
              <a:t>They can see from your face that you think they are stupid</a:t>
            </a:r>
            <a:r>
              <a:rPr lang="en"/>
              <a:t>.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They do communicate with hints, which we do not pick up!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Typical conversation</a:t>
            </a:r>
          </a:p>
        </p:txBody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Management: “I discussed it with the techies and implied we were very unhappy with the user experience”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Techies: “Dunno, he had a long story about someone that said he saw a blank screen. I heard nothing we could work on”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THE VERY WORST MISTAKE WE MAKE</a:t>
            </a:r>
          </a:p>
        </p:txBody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If you’ve ever said this, or know someone who said this: beat yourself up or your coworker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Call me if you need help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Manager: long string of inane requirements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Techie: </a:t>
            </a:r>
            <a:r>
              <a:rPr b="1" lang="en"/>
              <a:t>well you should not be wanting this anyhow</a:t>
            </a:r>
          </a:p>
          <a:p>
            <a:pPr indent="-228600" lvl="1" marL="914400">
              <a:spcBef>
                <a:spcPts val="0"/>
              </a:spcBef>
            </a:pPr>
            <a:r>
              <a:rPr lang="en"/>
              <a:t>The “Debian” or OpenBSD approach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issue</a:t>
            </a:r>
          </a:p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457200" y="9682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In short, management thinks you are one or probably more of the following:</a:t>
            </a:r>
            <a:br>
              <a:rPr lang="en"/>
            </a:br>
          </a:p>
          <a:p>
            <a:pPr indent="-228600" lvl="0" marL="914400" rtl="0">
              <a:spcBef>
                <a:spcPts val="0"/>
              </a:spcBef>
            </a:pPr>
            <a:r>
              <a:rPr lang="en"/>
              <a:t>Unreliable </a:t>
            </a:r>
          </a:p>
          <a:p>
            <a:pPr indent="-228600" lvl="0" marL="914400" rtl="0">
              <a:spcBef>
                <a:spcPts val="0"/>
              </a:spcBef>
            </a:pPr>
            <a:r>
              <a:rPr lang="en"/>
              <a:t>A lying bastard</a:t>
            </a:r>
          </a:p>
          <a:p>
            <a:pPr indent="-228600" lvl="0" marL="914400" rtl="0">
              <a:spcBef>
                <a:spcPts val="0"/>
              </a:spcBef>
            </a:pPr>
            <a:r>
              <a:rPr lang="en"/>
              <a:t>Rude</a:t>
            </a:r>
          </a:p>
          <a:p>
            <a:pPr indent="-228600" lvl="0" marL="914400" rtl="0">
              <a:spcBef>
                <a:spcPts val="0"/>
              </a:spcBef>
            </a:pPr>
            <a:r>
              <a:rPr lang="en"/>
              <a:t>Smelly</a:t>
            </a:r>
          </a:p>
          <a:p>
            <a:pPr indent="-228600" lvl="0" marL="914400" rtl="0">
              <a:spcBef>
                <a:spcPts val="0"/>
              </a:spcBef>
            </a:pPr>
            <a:r>
              <a:rPr lang="en"/>
              <a:t>Dangerous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Another big mistake: undesirable versus “impossible”</a:t>
            </a:r>
          </a:p>
        </p:txBody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“They want us to use NAT on IPv4 instead of migrating to IPv6”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“$@#$@#%$”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“Ok, just tell them that it is impossible. Say the state is too much to keep track of”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…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Manager walks in with CGNAT sales guy &amp; PoC you have to do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Everyone has sent this email. Don’t.</a:t>
            </a:r>
          </a:p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457200" y="860375"/>
            <a:ext cx="8229600" cy="3725699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Project is going from bad to worse, bad decision after bad decision is taken</a:t>
            </a:r>
          </a:p>
          <a:p>
            <a:pPr indent="-228600" lvl="0" marL="457200" rtl="0">
              <a:spcBef>
                <a:spcPts val="0"/>
              </a:spcBef>
              <a:buClr>
                <a:srgbClr val="FF0000"/>
              </a:buClr>
            </a:pPr>
            <a:r>
              <a:rPr lang="en">
                <a:solidFill>
                  <a:srgbClr val="FF0000"/>
                </a:solidFill>
              </a:rPr>
              <a:t>I CANNAE TAKE IT NO MORE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Send out 5 page email listing every mistake that has been made on the project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Including dates at which you sent email predicting for each of them what would break</a:t>
            </a:r>
          </a:p>
          <a:p>
            <a:pPr indent="-228600" lvl="0" marL="457200" rtl="0">
              <a:spcBef>
                <a:spcPts val="0"/>
              </a:spcBef>
            </a:pPr>
            <a:r>
              <a:rPr b="1" lang="en"/>
              <a:t>What did you expect? Thanks?!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Pro-tip: write the email, don’t send it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881050"/>
            <a:ext cx="4505325" cy="33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/>
        </p:nvSpPr>
        <p:spPr>
          <a:xfrm>
            <a:off x="4838875" y="492100"/>
            <a:ext cx="4182599" cy="4417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chemeClr val="dk2"/>
                </a:solidFill>
              </a:rPr>
              <a:t>"</a:t>
            </a:r>
            <a:r>
              <a:rPr b="1" lang="en" sz="1800">
                <a:solidFill>
                  <a:schemeClr val="dk2"/>
                </a:solidFill>
              </a:rPr>
              <a:t>Geordi La Forge</a:t>
            </a:r>
            <a:r>
              <a:rPr lang="en" sz="1800">
                <a:solidFill>
                  <a:schemeClr val="dk2"/>
                </a:solidFill>
              </a:rPr>
              <a:t>: Yeah, well, I told the Captain I'd have this analysis done in an hour.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800">
                <a:solidFill>
                  <a:schemeClr val="dk2"/>
                </a:solidFill>
              </a:rPr>
              <a:t>Scotty</a:t>
            </a:r>
            <a:r>
              <a:rPr lang="en" sz="1800">
                <a:solidFill>
                  <a:schemeClr val="dk2"/>
                </a:solidFill>
              </a:rPr>
              <a:t>: How long will it really take?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800">
                <a:solidFill>
                  <a:schemeClr val="dk2"/>
                </a:solidFill>
              </a:rPr>
              <a:t>Geordi La Forge</a:t>
            </a:r>
            <a:r>
              <a:rPr lang="en" sz="1800">
                <a:solidFill>
                  <a:schemeClr val="dk2"/>
                </a:solidFill>
              </a:rPr>
              <a:t>: An hour!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800">
                <a:solidFill>
                  <a:schemeClr val="dk2"/>
                </a:solidFill>
              </a:rPr>
              <a:t>Scotty</a:t>
            </a:r>
            <a:r>
              <a:rPr lang="en" sz="1800">
                <a:solidFill>
                  <a:schemeClr val="dk2"/>
                </a:solidFill>
              </a:rPr>
              <a:t>: Oh, you didn't tell him how long it would *really* take, did ya?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800">
                <a:solidFill>
                  <a:schemeClr val="dk2"/>
                </a:solidFill>
              </a:rPr>
              <a:t>Geordi La Forge</a:t>
            </a:r>
            <a:r>
              <a:rPr lang="en" sz="1800">
                <a:solidFill>
                  <a:schemeClr val="dk2"/>
                </a:solidFill>
              </a:rPr>
              <a:t>: Well, of course I did.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800">
                <a:solidFill>
                  <a:schemeClr val="dk2"/>
                </a:solidFill>
              </a:rPr>
              <a:t>Scotty</a:t>
            </a:r>
            <a:r>
              <a:rPr lang="en" sz="1800">
                <a:solidFill>
                  <a:schemeClr val="dk2"/>
                </a:solidFill>
              </a:rPr>
              <a:t>: Oh, laddie. You've got a lot to learn if you want people to think of you as a miracle worker!"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Time/project management</a:t>
            </a:r>
          </a:p>
        </p:txBody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800"/>
              <a:t>The less a company understands what you are doing, the more tightly they want to manage it, including timing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800"/>
              <a:t>“How many hours for multithreading the server?”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http://bert-hubert.blogspot.nl/2014/02/how-many-hours-for-multithreading.html</a:t>
            </a:r>
            <a:r>
              <a:rPr lang="en"/>
              <a:t> </a:t>
            </a:r>
          </a:p>
          <a:p>
            <a:pPr indent="-228600" lvl="0" marL="457200">
              <a:spcBef>
                <a:spcPts val="0"/>
              </a:spcBef>
              <a:buSzPct val="100000"/>
            </a:pPr>
            <a:r>
              <a:rPr lang="en" sz="2800"/>
              <a:t>In short - be smart about this. Do not pad or sandbag. Not wanting != will take months.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200"/>
              <a:t>We actually do </a:t>
            </a:r>
            <a:r>
              <a:rPr lang="en" sz="3200" u="sng"/>
              <a:t>not</a:t>
            </a:r>
            <a:r>
              <a:rPr lang="en" sz="3200"/>
              <a:t> communicate directly</a:t>
            </a:r>
          </a:p>
        </p:txBody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Many examples: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Guy X is an asshat and wrecks the team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Everyone assumes management knows</a:t>
            </a:r>
          </a:p>
          <a:p>
            <a:pPr indent="-228600" lvl="2" marL="1371600" rtl="0">
              <a:spcBef>
                <a:spcPts val="0"/>
              </a:spcBef>
            </a:pPr>
            <a:r>
              <a:rPr b="1" lang="en"/>
              <a:t>They don’t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Management decides to assign a single /128 to each subscriber</a:t>
            </a:r>
          </a:p>
          <a:p>
            <a:pPr indent="-228600" lvl="1" marL="914400">
              <a:spcBef>
                <a:spcPts val="0"/>
              </a:spcBef>
            </a:pPr>
            <a:r>
              <a:rPr lang="en"/>
              <a:t>Because we never told them how IPv6 works, assumed they already knew or would not understand anyhow (?!)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Judging books by their covers</a:t>
            </a:r>
          </a:p>
        </p:txBody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457200" y="98480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Or… projects by their URL.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http://www.somebank.com/login.php3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JESUS NO PLEASE NO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http://www.sourceforge.com/downloads/security-firewall.zip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GO AWAY NOT CLICKING ON THAT. EVER.</a:t>
            </a:r>
            <a:br>
              <a:rPr lang="en"/>
            </a:br>
          </a:p>
          <a:p>
            <a:pPr indent="-228600" lvl="0" marL="457200">
              <a:spcBef>
                <a:spcPts val="0"/>
              </a:spcBef>
            </a:pPr>
            <a:r>
              <a:rPr lang="en"/>
              <a:t>.. does big presentation full of spelling errors, unreadable slides, t-shirt with holes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Big &amp; growing gap</a:t>
            </a:r>
          </a:p>
        </p:txBody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This situation is bad and getting worse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Outsourcing, offshoring &amp; moving to the cloud means managers can be less and less technical.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And as we geeks get older, we frequently become even more hardcore in our beliefs</a:t>
            </a:r>
          </a:p>
          <a:p>
            <a:pPr indent="-228600" lvl="0" marL="457200">
              <a:spcBef>
                <a:spcPts val="0"/>
              </a:spcBef>
            </a:pPr>
            <a:r>
              <a:rPr b="1" lang="en"/>
              <a:t>This can only end badly.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So.. all our fault?</a:t>
            </a:r>
          </a:p>
        </p:txBody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800"/>
              <a:t>No. Management frequently actually is not that smart or at least highly undereducated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800"/>
              <a:t>But since they are with more and get valued better, </a:t>
            </a:r>
            <a:r>
              <a:rPr b="1" lang="en" sz="2800"/>
              <a:t>it is up to us to change the situation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800"/>
              <a:t>Be trustworthy partner, start educating people, be transparent about ‘do not want’ versus ‘will take long time’</a:t>
            </a:r>
          </a:p>
          <a:p>
            <a:pPr indent="-228600" lvl="0" marL="457200">
              <a:spcBef>
                <a:spcPts val="0"/>
              </a:spcBef>
              <a:buSzPct val="100000"/>
            </a:pPr>
            <a:r>
              <a:rPr lang="en" sz="2800"/>
              <a:t>Give suits some credit and they might return it!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Further reading </a:t>
            </a:r>
          </a:p>
        </p:txBody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http://bert-hubert.blogspot.nl/2014/04/seen-that-sketch-expert-well-i-blame.html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http://bert-hubert.blogspot.nl/2014/02/how-many-hours-for-multithreading.html</a:t>
            </a:r>
            <a:br>
              <a:rPr lang="en"/>
            </a:br>
          </a:p>
          <a:p>
            <a:pPr indent="-228600" lvl="0" marL="457200" rtl="0">
              <a:spcBef>
                <a:spcPts val="0"/>
              </a:spcBef>
            </a:pPr>
            <a:r>
              <a:rPr lang="en" u="sng">
                <a:solidFill>
                  <a:schemeClr val="hlink"/>
                </a:solidFill>
                <a:hlinkClick r:id="rId5"/>
              </a:rPr>
              <a:t>http://tinyurl.com/nlnog2015</a:t>
            </a:r>
          </a:p>
          <a:p>
            <a:pPr indent="-228600" lvl="0" marL="457200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0" y="714375"/>
            <a:ext cx="5334000" cy="37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" y="1238250"/>
            <a:ext cx="8572500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96250"/>
            <a:ext cx="3242350" cy="33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1275" y="896250"/>
            <a:ext cx="5142724" cy="335097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222600" y="152325"/>
            <a:ext cx="85062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What they did in school / What you did 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4363700" cy="245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2075" y="0"/>
            <a:ext cx="4211924" cy="315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" y="2691100"/>
            <a:ext cx="3269867" cy="24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2075" y="2405750"/>
            <a:ext cx="4211924" cy="3023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06325"/>
            <a:ext cx="428625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6000" y="885000"/>
            <a:ext cx="4497999" cy="337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/>
          <p:nvPr/>
        </p:nvSpPr>
        <p:spPr>
          <a:xfrm>
            <a:off x="240200" y="182225"/>
            <a:ext cx="72306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Their evening / Your evening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675" y="3676950"/>
            <a:ext cx="1197056" cy="131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0950" y="3103106"/>
            <a:ext cx="1318350" cy="131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6143" y="2692315"/>
            <a:ext cx="1197056" cy="89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46662" y="2411015"/>
            <a:ext cx="2150268" cy="32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99037" y="1406061"/>
            <a:ext cx="1461515" cy="898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32896" y="999069"/>
            <a:ext cx="2215241" cy="57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0187" y="2411015"/>
            <a:ext cx="2150268" cy="32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23750" y="546468"/>
            <a:ext cx="1421606" cy="40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9262" y="2411015"/>
            <a:ext cx="2150268" cy="32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39025" y="0"/>
            <a:ext cx="1278731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36375" y="4281140"/>
            <a:ext cx="1318349" cy="583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4437" y="1314737"/>
            <a:ext cx="6715125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3325" y="137725"/>
            <a:ext cx="1857375" cy="47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