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60" r:id="rId3"/>
    <p:sldId id="259" r:id="rId4"/>
    <p:sldId id="300" r:id="rId5"/>
    <p:sldId id="294" r:id="rId6"/>
    <p:sldId id="295" r:id="rId7"/>
    <p:sldId id="267" r:id="rId8"/>
    <p:sldId id="264" r:id="rId9"/>
    <p:sldId id="268" r:id="rId10"/>
    <p:sldId id="287" r:id="rId11"/>
    <p:sldId id="298" r:id="rId12"/>
    <p:sldId id="299" r:id="rId13"/>
    <p:sldId id="296" r:id="rId14"/>
    <p:sldId id="288" r:id="rId15"/>
    <p:sldId id="297" r:id="rId16"/>
    <p:sldId id="289" r:id="rId17"/>
    <p:sldId id="290" r:id="rId18"/>
    <p:sldId id="291" r:id="rId19"/>
    <p:sldId id="292" r:id="rId20"/>
    <p:sldId id="293"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94585" autoAdjust="0"/>
  </p:normalViewPr>
  <p:slideViewPr>
    <p:cSldViewPr snapToGrid="0" snapToObjects="1">
      <p:cViewPr>
        <p:scale>
          <a:sx n="100" d="100"/>
          <a:sy n="100" d="100"/>
        </p:scale>
        <p:origin x="-8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7C9FA5-73A4-2844-970E-86CBBC50B66E}" type="datetime1">
              <a:rPr lang="en-US" smtClean="0"/>
              <a:t>17/09/15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BBA46F-2F92-7241-89BF-A16264FF9675}" type="slidenum">
              <a:rPr lang="en-US" smtClean="0"/>
              <a:t>‹#›</a:t>
            </a:fld>
            <a:endParaRPr lang="en-US"/>
          </a:p>
        </p:txBody>
      </p:sp>
    </p:spTree>
    <p:extLst>
      <p:ext uri="{BB962C8B-B14F-4D97-AF65-F5344CB8AC3E}">
        <p14:creationId xmlns:p14="http://schemas.microsoft.com/office/powerpoint/2010/main" val="580940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78001-9666-BB46-AE52-58922E5F1FA3}" type="datetime1">
              <a:rPr lang="en-US" smtClean="0"/>
              <a:t>17/09/15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ECF1A-11CA-F64A-8FFC-92D63CA75343}" type="slidenum">
              <a:rPr lang="en-US" smtClean="0"/>
              <a:t>‹#›</a:t>
            </a:fld>
            <a:endParaRPr lang="en-US"/>
          </a:p>
        </p:txBody>
      </p:sp>
    </p:spTree>
    <p:extLst>
      <p:ext uri="{BB962C8B-B14F-4D97-AF65-F5344CB8AC3E}">
        <p14:creationId xmlns:p14="http://schemas.microsoft.com/office/powerpoint/2010/main" val="32430691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DC6A02-5863-E74B-BDD6-B34BF795EB45}" type="datetime1">
              <a:rPr lang="en-US" smtClean="0"/>
              <a:t>17/09/15</a:t>
            </a:fld>
            <a:endParaRPr lang="en-US" dirty="0"/>
          </a:p>
        </p:txBody>
      </p:sp>
      <p:sp>
        <p:nvSpPr>
          <p:cNvPr id="5" name="Footer Placeholder 4"/>
          <p:cNvSpPr>
            <a:spLocks noGrp="1"/>
          </p:cNvSpPr>
          <p:nvPr>
            <p:ph type="ftr" sz="quarter" idx="11"/>
          </p:nvPr>
        </p:nvSpPr>
        <p:spPr/>
        <p:txBody>
          <a:bodyPr/>
          <a:lstStyle/>
          <a:p>
            <a:r>
              <a:rPr lang="en-US" smtClean="0"/>
              <a:t>NLNOG RING SQA</a:t>
            </a:r>
            <a:endParaRPr lang="en-US" dirty="0"/>
          </a:p>
        </p:txBody>
      </p:sp>
      <p:sp>
        <p:nvSpPr>
          <p:cNvPr id="6" name="Slide Number Placeholder 5"/>
          <p:cNvSpPr>
            <a:spLocks noGrp="1"/>
          </p:cNvSpPr>
          <p:nvPr>
            <p:ph type="sldNum" sz="quarter" idx="12"/>
          </p:nvPr>
        </p:nvSpPr>
        <p:spPr/>
        <p:txBody>
          <a:bodyPr/>
          <a:lstStyle/>
          <a:p>
            <a:fld id="{D8EB8FFA-AE29-3C46-8E88-098A4BBFC11F}" type="slidenum">
              <a:rPr lang="en-US" smtClean="0"/>
              <a:t>‹#›</a:t>
            </a:fld>
            <a:endParaRPr lang="en-US" dirty="0"/>
          </a:p>
        </p:txBody>
      </p:sp>
    </p:spTree>
    <p:extLst>
      <p:ext uri="{BB962C8B-B14F-4D97-AF65-F5344CB8AC3E}">
        <p14:creationId xmlns:p14="http://schemas.microsoft.com/office/powerpoint/2010/main" val="311483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B7568-4EE0-4F4A-82A2-51A71357CC5F}" type="datetime1">
              <a:rPr lang="en-US" smtClean="0"/>
              <a:t>17/09/15</a:t>
            </a:fld>
            <a:endParaRPr lang="en-US"/>
          </a:p>
        </p:txBody>
      </p:sp>
      <p:sp>
        <p:nvSpPr>
          <p:cNvPr id="5" name="Footer Placeholder 4"/>
          <p:cNvSpPr>
            <a:spLocks noGrp="1"/>
          </p:cNvSpPr>
          <p:nvPr>
            <p:ph type="ftr" sz="quarter" idx="11"/>
          </p:nvPr>
        </p:nvSpPr>
        <p:spPr/>
        <p:txBody>
          <a:bodyPr/>
          <a:lstStyle/>
          <a:p>
            <a:r>
              <a:rPr lang="en-US" smtClean="0"/>
              <a:t>NLNOG RING SQA</a:t>
            </a:r>
            <a:endParaRPr lang="en-US"/>
          </a:p>
        </p:txBody>
      </p:sp>
      <p:sp>
        <p:nvSpPr>
          <p:cNvPr id="6" name="Slide Number Placeholder 5"/>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125396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AB0A9-F88A-A64D-9EE9-5C2CD04EDFC6}" type="datetime1">
              <a:rPr lang="en-US" smtClean="0"/>
              <a:t>17/09/15</a:t>
            </a:fld>
            <a:endParaRPr lang="en-US"/>
          </a:p>
        </p:txBody>
      </p:sp>
      <p:sp>
        <p:nvSpPr>
          <p:cNvPr id="5" name="Footer Placeholder 4"/>
          <p:cNvSpPr>
            <a:spLocks noGrp="1"/>
          </p:cNvSpPr>
          <p:nvPr>
            <p:ph type="ftr" sz="quarter" idx="11"/>
          </p:nvPr>
        </p:nvSpPr>
        <p:spPr/>
        <p:txBody>
          <a:bodyPr/>
          <a:lstStyle/>
          <a:p>
            <a:r>
              <a:rPr lang="en-US" smtClean="0"/>
              <a:t>NLNOG RING SQA</a:t>
            </a:r>
            <a:endParaRPr lang="en-US"/>
          </a:p>
        </p:txBody>
      </p:sp>
      <p:sp>
        <p:nvSpPr>
          <p:cNvPr id="6" name="Slide Number Placeholder 5"/>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8457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3C1D8-611F-4D4D-9DBF-04CF1B3CD3F0}" type="datetime1">
              <a:rPr lang="en-US" smtClean="0"/>
              <a:t>17/09/15</a:t>
            </a:fld>
            <a:endParaRPr lang="en-US"/>
          </a:p>
        </p:txBody>
      </p:sp>
      <p:sp>
        <p:nvSpPr>
          <p:cNvPr id="5" name="Footer Placeholder 4"/>
          <p:cNvSpPr>
            <a:spLocks noGrp="1"/>
          </p:cNvSpPr>
          <p:nvPr>
            <p:ph type="ftr" sz="quarter" idx="11"/>
          </p:nvPr>
        </p:nvSpPr>
        <p:spPr/>
        <p:txBody>
          <a:bodyPr/>
          <a:lstStyle/>
          <a:p>
            <a:r>
              <a:rPr lang="en-US" smtClean="0"/>
              <a:t>NLNOG RING SQA</a:t>
            </a:r>
            <a:endParaRPr lang="en-US" dirty="0"/>
          </a:p>
        </p:txBody>
      </p:sp>
      <p:sp>
        <p:nvSpPr>
          <p:cNvPr id="6" name="Slide Number Placeholder 5"/>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335093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21705-796F-9045-ABF3-F7BF7940E81D}" type="datetime1">
              <a:rPr lang="en-US" smtClean="0"/>
              <a:t>17/09/15</a:t>
            </a:fld>
            <a:endParaRPr lang="en-US"/>
          </a:p>
        </p:txBody>
      </p:sp>
      <p:sp>
        <p:nvSpPr>
          <p:cNvPr id="5" name="Footer Placeholder 4"/>
          <p:cNvSpPr>
            <a:spLocks noGrp="1"/>
          </p:cNvSpPr>
          <p:nvPr>
            <p:ph type="ftr" sz="quarter" idx="11"/>
          </p:nvPr>
        </p:nvSpPr>
        <p:spPr/>
        <p:txBody>
          <a:bodyPr/>
          <a:lstStyle/>
          <a:p>
            <a:r>
              <a:rPr lang="en-US" smtClean="0"/>
              <a:t>NLNOG RING SQA</a:t>
            </a:r>
            <a:endParaRPr lang="en-US" dirty="0"/>
          </a:p>
        </p:txBody>
      </p:sp>
      <p:sp>
        <p:nvSpPr>
          <p:cNvPr id="6" name="Slide Number Placeholder 5"/>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337468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96DC15-51EA-C341-ACB0-32EA0C5B96B2}" type="datetime1">
              <a:rPr lang="en-US" smtClean="0"/>
              <a:t>17/09/15</a:t>
            </a:fld>
            <a:endParaRPr lang="en-US"/>
          </a:p>
        </p:txBody>
      </p:sp>
      <p:sp>
        <p:nvSpPr>
          <p:cNvPr id="6" name="Footer Placeholder 5"/>
          <p:cNvSpPr>
            <a:spLocks noGrp="1"/>
          </p:cNvSpPr>
          <p:nvPr>
            <p:ph type="ftr" sz="quarter" idx="11"/>
          </p:nvPr>
        </p:nvSpPr>
        <p:spPr/>
        <p:txBody>
          <a:bodyPr/>
          <a:lstStyle/>
          <a:p>
            <a:r>
              <a:rPr lang="en-US" smtClean="0"/>
              <a:t>NLNOG RING SQA</a:t>
            </a:r>
            <a:endParaRPr lang="en-US" dirty="0"/>
          </a:p>
        </p:txBody>
      </p:sp>
      <p:sp>
        <p:nvSpPr>
          <p:cNvPr id="7" name="Slide Number Placeholder 6"/>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30426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DAFDDD-1059-4644-9B10-FDA991C566D1}" type="datetime1">
              <a:rPr lang="en-US" smtClean="0"/>
              <a:t>17/09/15</a:t>
            </a:fld>
            <a:endParaRPr lang="en-US"/>
          </a:p>
        </p:txBody>
      </p:sp>
      <p:sp>
        <p:nvSpPr>
          <p:cNvPr id="8" name="Footer Placeholder 7"/>
          <p:cNvSpPr>
            <a:spLocks noGrp="1"/>
          </p:cNvSpPr>
          <p:nvPr>
            <p:ph type="ftr" sz="quarter" idx="11"/>
          </p:nvPr>
        </p:nvSpPr>
        <p:spPr/>
        <p:txBody>
          <a:bodyPr/>
          <a:lstStyle/>
          <a:p>
            <a:r>
              <a:rPr lang="en-US" smtClean="0"/>
              <a:t>NLNOG RING SQA</a:t>
            </a:r>
            <a:endParaRPr lang="en-US" dirty="0"/>
          </a:p>
        </p:txBody>
      </p:sp>
      <p:sp>
        <p:nvSpPr>
          <p:cNvPr id="9" name="Slide Number Placeholder 8"/>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35546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D36712-182F-5949-8B56-E53AA15A6D2D}" type="datetime1">
              <a:rPr lang="en-US" smtClean="0"/>
              <a:t>17/09/15</a:t>
            </a:fld>
            <a:endParaRPr lang="en-US"/>
          </a:p>
        </p:txBody>
      </p:sp>
      <p:sp>
        <p:nvSpPr>
          <p:cNvPr id="4" name="Footer Placeholder 3"/>
          <p:cNvSpPr>
            <a:spLocks noGrp="1"/>
          </p:cNvSpPr>
          <p:nvPr>
            <p:ph type="ftr" sz="quarter" idx="11"/>
          </p:nvPr>
        </p:nvSpPr>
        <p:spPr/>
        <p:txBody>
          <a:bodyPr/>
          <a:lstStyle/>
          <a:p>
            <a:r>
              <a:rPr lang="en-US" smtClean="0"/>
              <a:t>NLNOG RING SQA</a:t>
            </a:r>
            <a:endParaRPr lang="en-US" dirty="0"/>
          </a:p>
        </p:txBody>
      </p:sp>
      <p:sp>
        <p:nvSpPr>
          <p:cNvPr id="5" name="Slide Number Placeholder 4"/>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307092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05DC3-8E06-BC41-81E2-38CE5B148941}" type="datetime1">
              <a:rPr lang="en-US" smtClean="0"/>
              <a:t>17/09/15</a:t>
            </a:fld>
            <a:endParaRPr lang="en-US"/>
          </a:p>
        </p:txBody>
      </p:sp>
      <p:sp>
        <p:nvSpPr>
          <p:cNvPr id="3" name="Footer Placeholder 2"/>
          <p:cNvSpPr>
            <a:spLocks noGrp="1"/>
          </p:cNvSpPr>
          <p:nvPr>
            <p:ph type="ftr" sz="quarter" idx="11"/>
          </p:nvPr>
        </p:nvSpPr>
        <p:spPr/>
        <p:txBody>
          <a:bodyPr/>
          <a:lstStyle/>
          <a:p>
            <a:r>
              <a:rPr lang="en-US" smtClean="0"/>
              <a:t>NLNOG RING SQA</a:t>
            </a:r>
            <a:endParaRPr lang="en-US" dirty="0"/>
          </a:p>
        </p:txBody>
      </p:sp>
      <p:sp>
        <p:nvSpPr>
          <p:cNvPr id="4" name="Slide Number Placeholder 3"/>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40104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7DE5B-DF2B-7048-A50E-FFFC73739C95}" type="datetime1">
              <a:rPr lang="en-US" smtClean="0"/>
              <a:t>17/09/15</a:t>
            </a:fld>
            <a:endParaRPr lang="en-US"/>
          </a:p>
        </p:txBody>
      </p:sp>
      <p:sp>
        <p:nvSpPr>
          <p:cNvPr id="6" name="Footer Placeholder 5"/>
          <p:cNvSpPr>
            <a:spLocks noGrp="1"/>
          </p:cNvSpPr>
          <p:nvPr>
            <p:ph type="ftr" sz="quarter" idx="11"/>
          </p:nvPr>
        </p:nvSpPr>
        <p:spPr/>
        <p:txBody>
          <a:bodyPr/>
          <a:lstStyle/>
          <a:p>
            <a:r>
              <a:rPr lang="en-US" smtClean="0"/>
              <a:t>NLNOG RING SQA</a:t>
            </a:r>
            <a:endParaRPr lang="en-US" dirty="0"/>
          </a:p>
        </p:txBody>
      </p:sp>
      <p:sp>
        <p:nvSpPr>
          <p:cNvPr id="7" name="Slide Number Placeholder 6"/>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318381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CADA5-79CC-E642-B0F9-87F5105B3D23}" type="datetime1">
              <a:rPr lang="en-US" smtClean="0"/>
              <a:t>17/09/15</a:t>
            </a:fld>
            <a:endParaRPr lang="en-US"/>
          </a:p>
        </p:txBody>
      </p:sp>
      <p:sp>
        <p:nvSpPr>
          <p:cNvPr id="6" name="Footer Placeholder 5"/>
          <p:cNvSpPr>
            <a:spLocks noGrp="1"/>
          </p:cNvSpPr>
          <p:nvPr>
            <p:ph type="ftr" sz="quarter" idx="11"/>
          </p:nvPr>
        </p:nvSpPr>
        <p:spPr/>
        <p:txBody>
          <a:bodyPr/>
          <a:lstStyle/>
          <a:p>
            <a:r>
              <a:rPr lang="en-US" smtClean="0"/>
              <a:t>NLNOG RING SQA</a:t>
            </a:r>
            <a:endParaRPr lang="en-US"/>
          </a:p>
        </p:txBody>
      </p:sp>
      <p:sp>
        <p:nvSpPr>
          <p:cNvPr id="7" name="Slide Number Placeholder 6"/>
          <p:cNvSpPr>
            <a:spLocks noGrp="1"/>
          </p:cNvSpPr>
          <p:nvPr>
            <p:ph type="sldNum" sz="quarter" idx="12"/>
          </p:nvPr>
        </p:nvSpPr>
        <p:spPr/>
        <p:txBody>
          <a:bodyPr/>
          <a:lstStyle/>
          <a:p>
            <a:fld id="{D8EB8FFA-AE29-3C46-8E88-098A4BBFC11F}" type="slidenum">
              <a:rPr lang="en-US" smtClean="0"/>
              <a:t>‹#›</a:t>
            </a:fld>
            <a:endParaRPr lang="en-US"/>
          </a:p>
        </p:txBody>
      </p:sp>
    </p:spTree>
    <p:extLst>
      <p:ext uri="{BB962C8B-B14F-4D97-AF65-F5344CB8AC3E}">
        <p14:creationId xmlns:p14="http://schemas.microsoft.com/office/powerpoint/2010/main" val="15462683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B07AA-E093-0E47-83F3-758CBBFBE392}" type="datetime1">
              <a:rPr lang="en-US" smtClean="0"/>
              <a:t>17/09/15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NLNOG RING SQA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B8FFA-AE29-3C46-8E88-098A4BBFC11F}" type="slidenum">
              <a:rPr lang="en-US" smtClean="0"/>
              <a:t>‹#›</a:t>
            </a:fld>
            <a:endParaRPr lang="en-US"/>
          </a:p>
        </p:txBody>
      </p:sp>
    </p:spTree>
    <p:extLst>
      <p:ext uri="{BB962C8B-B14F-4D97-AF65-F5344CB8AC3E}">
        <p14:creationId xmlns:p14="http://schemas.microsoft.com/office/powerpoint/2010/main" val="338053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11.gif"/><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762500"/>
            <a:ext cx="6400800" cy="1752600"/>
          </a:xfrm>
        </p:spPr>
        <p:txBody>
          <a:bodyPr>
            <a:normAutofit fontScale="70000" lnSpcReduction="20000"/>
          </a:bodyPr>
          <a:lstStyle/>
          <a:p>
            <a:r>
              <a:rPr lang="en-US" dirty="0" smtClean="0"/>
              <a:t>RING: Network debugging never was easier</a:t>
            </a:r>
          </a:p>
          <a:p>
            <a:r>
              <a:rPr lang="en-US" dirty="0" smtClean="0"/>
              <a:t>SQA: Blazing fast partial outage detection</a:t>
            </a:r>
          </a:p>
          <a:p>
            <a:endParaRPr lang="en-US" dirty="0" smtClean="0"/>
          </a:p>
          <a:p>
            <a:r>
              <a:rPr lang="en-US" dirty="0" smtClean="0"/>
              <a:t>Job Snijders</a:t>
            </a:r>
          </a:p>
          <a:p>
            <a:r>
              <a:rPr lang="en-US" dirty="0" err="1" smtClean="0"/>
              <a:t>job@ntt.net</a:t>
            </a:r>
            <a:endParaRPr lang="en-US" dirty="0"/>
          </a:p>
        </p:txBody>
      </p:sp>
      <p:pic>
        <p:nvPicPr>
          <p:cNvPr id="9" name="Picture 8" descr="NLNOGRING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044" y="870056"/>
            <a:ext cx="5156817" cy="2739885"/>
          </a:xfrm>
          <a:prstGeom prst="rect">
            <a:avLst/>
          </a:prstGeom>
        </p:spPr>
      </p:pic>
      <p:sp>
        <p:nvSpPr>
          <p:cNvPr id="2" name="Rectangle 1"/>
          <p:cNvSpPr/>
          <p:nvPr/>
        </p:nvSpPr>
        <p:spPr>
          <a:xfrm>
            <a:off x="5434657" y="2794333"/>
            <a:ext cx="3646304" cy="1631216"/>
          </a:xfrm>
          <a:prstGeom prst="rect">
            <a:avLst/>
          </a:prstGeom>
          <a:noFill/>
          <a:scene3d>
            <a:camera prst="isometricRightUp"/>
            <a:lightRig rig="threePt" dir="t"/>
          </a:scene3d>
        </p:spPr>
        <p:txBody>
          <a:bodyPr wrap="square" lIns="91440" tIns="45720" rIns="91440" bIns="45720">
            <a:spAutoFit/>
            <a:scene3d>
              <a:camera prst="isometricRightUp"/>
              <a:lightRig rig="threePt" dir="t"/>
            </a:scene3d>
          </a:bodyPr>
          <a:lstStyle/>
          <a:p>
            <a:pPr algn="ctr"/>
            <a:r>
              <a:rPr lang="en-US" sz="10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SQA</a:t>
            </a:r>
            <a:endParaRPr lang="en-US" sz="1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1560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SQA</a:t>
            </a:r>
            <a:endParaRPr lang="en-US" dirty="0"/>
          </a:p>
        </p:txBody>
      </p:sp>
      <p:sp>
        <p:nvSpPr>
          <p:cNvPr id="3" name="Content Placeholder 2"/>
          <p:cNvSpPr>
            <a:spLocks noGrp="1"/>
          </p:cNvSpPr>
          <p:nvPr>
            <p:ph idx="1"/>
          </p:nvPr>
        </p:nvSpPr>
        <p:spPr/>
        <p:txBody>
          <a:bodyPr>
            <a:normAutofit/>
          </a:bodyPr>
          <a:lstStyle/>
          <a:p>
            <a:pPr marL="0" indent="0">
              <a:buNone/>
            </a:pPr>
            <a:r>
              <a:rPr lang="en-US" dirty="0"/>
              <a:t>A new partial outage detector dubbed “RING SQA” is available to all RING participants. The purpose of the tool is to detect outages as fast as possible that only affect a subset of all internet destinations</a:t>
            </a:r>
            <a:r>
              <a:rPr lang="en-US" dirty="0" smtClean="0"/>
              <a:t>.</a:t>
            </a:r>
          </a:p>
          <a:p>
            <a:pPr marL="0" indent="0">
              <a:buNone/>
            </a:pPr>
            <a:endParaRPr lang="en-US" dirty="0"/>
          </a:p>
          <a:p>
            <a:pPr marL="0" indent="0" algn="ctr">
              <a:buNone/>
            </a:pPr>
            <a:r>
              <a:rPr lang="en-US" dirty="0" smtClean="0"/>
              <a:t>(btw, nobody knows what SQA means… )</a:t>
            </a:r>
            <a:endParaRPr lang="en-US" dirty="0"/>
          </a:p>
        </p:txBody>
      </p:sp>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302053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SQA high level</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Detect outage</a:t>
            </a:r>
          </a:p>
          <a:p>
            <a:pPr marL="914400" lvl="1" indent="-514350"/>
            <a:r>
              <a:rPr lang="en-US" dirty="0" smtClean="0"/>
              <a:t>magic pixie dust</a:t>
            </a:r>
          </a:p>
          <a:p>
            <a:pPr marL="914400" lvl="1" indent="-514350"/>
            <a:r>
              <a:rPr lang="en-US" dirty="0" smtClean="0"/>
              <a:t>Really fast</a:t>
            </a:r>
          </a:p>
          <a:p>
            <a:pPr marL="514350" indent="-514350">
              <a:buFont typeface="+mj-lt"/>
              <a:buAutoNum type="arabicPeriod"/>
            </a:pPr>
            <a:r>
              <a:rPr lang="en-US" dirty="0" smtClean="0"/>
              <a:t>Collect data</a:t>
            </a:r>
          </a:p>
          <a:p>
            <a:pPr marL="514350" indent="-514350">
              <a:buFont typeface="+mj-lt"/>
              <a:buAutoNum type="arabicPeriod"/>
            </a:pPr>
            <a:r>
              <a:rPr lang="en-US" dirty="0" smtClean="0"/>
              <a:t>Emit alert! </a:t>
            </a:r>
            <a:r>
              <a:rPr lang="en-US" dirty="0" smtClean="0">
                <a:solidFill>
                  <a:srgbClr val="C0504D"/>
                </a:solidFill>
              </a:rPr>
              <a:t>ALARMA! </a:t>
            </a:r>
            <a:r>
              <a:rPr lang="en-US" dirty="0" err="1" smtClean="0">
                <a:solidFill>
                  <a:srgbClr val="C0504D"/>
                </a:solidFill>
              </a:rPr>
              <a:t>Sev</a:t>
            </a:r>
            <a:r>
              <a:rPr lang="en-US" dirty="0" smtClean="0">
                <a:solidFill>
                  <a:srgbClr val="C0504D"/>
                </a:solidFill>
              </a:rPr>
              <a:t> 0! PANIC </a:t>
            </a:r>
          </a:p>
          <a:p>
            <a:pPr marL="914400" lvl="1" indent="-514350"/>
            <a:r>
              <a:rPr lang="en-US" dirty="0" smtClean="0"/>
              <a:t>Email / </a:t>
            </a:r>
            <a:r>
              <a:rPr lang="en-US" dirty="0" err="1" smtClean="0"/>
              <a:t>udp</a:t>
            </a:r>
            <a:r>
              <a:rPr lang="en-US" dirty="0" smtClean="0"/>
              <a:t> / execute shell script</a:t>
            </a:r>
            <a:endParaRPr lang="en-US" dirty="0"/>
          </a:p>
        </p:txBody>
      </p:sp>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334882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a:xfrm>
            <a:off x="457200" y="2019300"/>
            <a:ext cx="8229600" cy="4525963"/>
          </a:xfrm>
        </p:spPr>
        <p:txBody>
          <a:bodyPr/>
          <a:lstStyle/>
          <a:p>
            <a:pPr marL="0" indent="0">
              <a:buNone/>
            </a:pPr>
            <a:r>
              <a:rPr lang="en-US" dirty="0"/>
              <a:t>RING SQA </a:t>
            </a:r>
            <a:r>
              <a:rPr lang="en-US" dirty="0" smtClean="0"/>
              <a:t>probes all </a:t>
            </a:r>
            <a:r>
              <a:rPr lang="en-US" dirty="0"/>
              <a:t>other nodes (v4 + v6) every 30 seconds to derive a baseline, this baseline is compared to the last 3 minutes of </a:t>
            </a:r>
            <a:r>
              <a:rPr lang="en-US" dirty="0" smtClean="0"/>
              <a:t>measurements.</a:t>
            </a:r>
          </a:p>
          <a:p>
            <a:pPr marL="0" indent="0">
              <a:buNone/>
            </a:pPr>
            <a:endParaRPr lang="en-US" dirty="0"/>
          </a:p>
          <a:p>
            <a:pPr marL="0" indent="0">
              <a:buNone/>
            </a:pPr>
            <a:r>
              <a:rPr lang="en-US" dirty="0" smtClean="0"/>
              <a:t>If </a:t>
            </a:r>
            <a:r>
              <a:rPr lang="en-US" dirty="0"/>
              <a:t>the median of the baseline is </a:t>
            </a:r>
            <a:r>
              <a:rPr lang="en-US" b="1" dirty="0"/>
              <a:t>tripped for three consecutives minutes</a:t>
            </a:r>
            <a:r>
              <a:rPr lang="en-US" dirty="0"/>
              <a:t>, an alarm is raised.</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154972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NLNOG RING SQA</a:t>
            </a:r>
            <a:endParaRPr lang="en-US" dirty="0"/>
          </a:p>
        </p:txBody>
      </p:sp>
      <p:sp>
        <p:nvSpPr>
          <p:cNvPr id="2" name="Title 1"/>
          <p:cNvSpPr>
            <a:spLocks noGrp="1"/>
          </p:cNvSpPr>
          <p:nvPr>
            <p:ph type="title"/>
          </p:nvPr>
        </p:nvSpPr>
        <p:spPr/>
        <p:txBody>
          <a:bodyPr/>
          <a:lstStyle/>
          <a:p>
            <a:r>
              <a:rPr lang="en-US" dirty="0" smtClean="0"/>
              <a:t>ANY TO ANY PROBING BABY!!!</a:t>
            </a:r>
            <a:endParaRPr lang="en-US" dirty="0"/>
          </a:p>
        </p:txBody>
      </p:sp>
      <p:pic>
        <p:nvPicPr>
          <p:cNvPr id="8" name="Picture 7" descr="9_DCX8510-8_full_me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417638"/>
            <a:ext cx="8153400" cy="6624974"/>
          </a:xfrm>
          <a:prstGeom prst="rect">
            <a:avLst/>
          </a:prstGeom>
        </p:spPr>
      </p:pic>
    </p:spTree>
    <p:extLst>
      <p:ext uri="{BB962C8B-B14F-4D97-AF65-F5344CB8AC3E}">
        <p14:creationId xmlns:p14="http://schemas.microsoft.com/office/powerpoint/2010/main" val="156726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what?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When an alarm is raised, three MTRs are immediately launched towards destinations that previously were reachable, but suddenly not anymore. The purpose of these traces is to provide an investigation starting point for your NOC.</a:t>
            </a:r>
          </a:p>
          <a:p>
            <a:endParaRPr lang="en-US" dirty="0"/>
          </a:p>
          <a:p>
            <a:r>
              <a:rPr lang="en-US" dirty="0"/>
              <a:t>All in all super fast outage detection. All participants are invited to use this system! Gratis! :-)</a:t>
            </a:r>
          </a:p>
        </p:txBody>
      </p:sp>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227070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Nobody else offers this for free</a:t>
            </a:r>
            <a:endParaRPr lang="en-US" dirty="0"/>
          </a:p>
        </p:txBody>
      </p:sp>
      <p:pic>
        <p:nvPicPr>
          <p:cNvPr id="5" name="Content Placeholder 4" descr="008545_6.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133586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1800"/>
            <a:ext cx="8229600" cy="5694363"/>
          </a:xfrm>
        </p:spPr>
        <p:txBody>
          <a:bodyPr>
            <a:noAutofit/>
          </a:bodyPr>
          <a:lstStyle/>
          <a:p>
            <a:pPr marL="0" indent="0">
              <a:buNone/>
            </a:pPr>
            <a:r>
              <a:rPr lang="en-US" sz="1400" dirty="0">
                <a:latin typeface="Courier"/>
                <a:cs typeface="Courier"/>
              </a:rPr>
              <a:t>From: sqa</a:t>
            </a:r>
            <a:r>
              <a:rPr lang="en-US" sz="1400" dirty="0" smtClean="0">
                <a:latin typeface="Courier"/>
                <a:cs typeface="Courier"/>
              </a:rPr>
              <a:t>@companyname01.ring.nlnog.net</a:t>
            </a:r>
            <a:endParaRPr lang="en-US" sz="1400" dirty="0">
              <a:latin typeface="Courier"/>
              <a:cs typeface="Courier"/>
            </a:endParaRPr>
          </a:p>
          <a:p>
            <a:pPr marL="0" indent="0">
              <a:buNone/>
            </a:pPr>
            <a:r>
              <a:rPr lang="en-US" sz="1400" dirty="0">
                <a:latin typeface="Courier"/>
                <a:cs typeface="Courier"/>
              </a:rPr>
              <a:t>To: </a:t>
            </a:r>
            <a:r>
              <a:rPr lang="en-US" sz="1400" dirty="0" err="1">
                <a:latin typeface="Courier"/>
                <a:cs typeface="Courier"/>
              </a:rPr>
              <a:t>noc</a:t>
            </a:r>
            <a:r>
              <a:rPr lang="en-US" sz="1400" dirty="0" err="1" smtClean="0">
                <a:latin typeface="Courier"/>
                <a:cs typeface="Courier"/>
              </a:rPr>
              <a:t>@ring_participating_company.org</a:t>
            </a:r>
            <a:endParaRPr lang="en-US" sz="1400" dirty="0">
              <a:latin typeface="Courier"/>
              <a:cs typeface="Courier"/>
            </a:endParaRPr>
          </a:p>
          <a:p>
            <a:pPr marL="0" indent="0">
              <a:buNone/>
            </a:pPr>
            <a:r>
              <a:rPr lang="en-US" sz="1400" dirty="0">
                <a:latin typeface="Courier"/>
                <a:cs typeface="Courier"/>
              </a:rPr>
              <a:t>Subject: RING ALERT raising ipv4 alarm - 16 new nodes down</a:t>
            </a:r>
          </a:p>
          <a:p>
            <a:pPr marL="0" indent="0">
              <a:buNone/>
            </a:pPr>
            <a:r>
              <a:rPr lang="en-US" sz="1400" dirty="0">
                <a:latin typeface="Courier"/>
                <a:cs typeface="Courier"/>
              </a:rPr>
              <a:t>Body:</a:t>
            </a:r>
          </a:p>
          <a:p>
            <a:pPr marL="0" indent="0">
              <a:buNone/>
            </a:pPr>
            <a:endParaRPr lang="en-US" sz="1400" dirty="0">
              <a:latin typeface="Courier"/>
              <a:cs typeface="Courier"/>
            </a:endParaRPr>
          </a:p>
          <a:p>
            <a:pPr marL="0" indent="0">
              <a:buNone/>
            </a:pPr>
            <a:r>
              <a:rPr lang="en-US" sz="1400" dirty="0">
                <a:latin typeface="Courier"/>
                <a:cs typeface="Courier"/>
              </a:rPr>
              <a:t>Regarding: </a:t>
            </a:r>
            <a:r>
              <a:rPr lang="en-US" sz="1400" dirty="0" smtClean="0">
                <a:latin typeface="Courier"/>
                <a:cs typeface="Courier"/>
              </a:rPr>
              <a:t>companyname01.ring.nlnog.net </a:t>
            </a:r>
            <a:r>
              <a:rPr lang="en-US" sz="1400" dirty="0">
                <a:latin typeface="Courier"/>
                <a:cs typeface="Courier"/>
              </a:rPr>
              <a:t>ipv4</a:t>
            </a:r>
          </a:p>
          <a:p>
            <a:pPr marL="0" indent="0">
              <a:buNone/>
            </a:pPr>
            <a:endParaRPr lang="en-US" sz="1400" dirty="0">
              <a:latin typeface="Courier"/>
              <a:cs typeface="Courier"/>
            </a:endParaRPr>
          </a:p>
          <a:p>
            <a:pPr marL="0" indent="0">
              <a:buNone/>
            </a:pPr>
            <a:r>
              <a:rPr lang="en-US" sz="1400" dirty="0">
                <a:latin typeface="Courier"/>
                <a:cs typeface="Courier"/>
              </a:rPr>
              <a:t>This is an automated alert from the distributed partial outage</a:t>
            </a:r>
          </a:p>
          <a:p>
            <a:pPr marL="0" indent="0">
              <a:buNone/>
            </a:pPr>
            <a:r>
              <a:rPr lang="en-US" sz="1400" dirty="0">
                <a:latin typeface="Courier"/>
                <a:cs typeface="Courier"/>
              </a:rPr>
              <a:t>monitoring system "RING SQA".</a:t>
            </a:r>
          </a:p>
          <a:p>
            <a:pPr marL="0" indent="0">
              <a:buNone/>
            </a:pPr>
            <a:endParaRPr lang="en-US" sz="1400" dirty="0">
              <a:latin typeface="Courier"/>
              <a:cs typeface="Courier"/>
            </a:endParaRPr>
          </a:p>
          <a:p>
            <a:pPr marL="0" indent="0">
              <a:buNone/>
            </a:pPr>
            <a:r>
              <a:rPr lang="en-US" sz="1400" dirty="0">
                <a:latin typeface="Courier"/>
                <a:cs typeface="Courier"/>
              </a:rPr>
              <a:t>At 2014-07-27 10:18:05 UTC the following measurements were </a:t>
            </a:r>
            <a:r>
              <a:rPr lang="en-US" sz="1400" dirty="0" err="1">
                <a:latin typeface="Courier"/>
                <a:cs typeface="Courier"/>
              </a:rPr>
              <a:t>analysed</a:t>
            </a:r>
            <a:endParaRPr lang="en-US" sz="1400" dirty="0">
              <a:latin typeface="Courier"/>
              <a:cs typeface="Courier"/>
            </a:endParaRPr>
          </a:p>
          <a:p>
            <a:pPr marL="0" indent="0">
              <a:buNone/>
            </a:pPr>
            <a:r>
              <a:rPr lang="en-US" sz="1400" dirty="0">
                <a:latin typeface="Courier"/>
                <a:cs typeface="Courier"/>
              </a:rPr>
              <a:t>as indicating that there is a high probability your NLNOG RING node</a:t>
            </a:r>
          </a:p>
          <a:p>
            <a:pPr marL="0" indent="0">
              <a:buNone/>
            </a:pPr>
            <a:r>
              <a:rPr lang="en-US" sz="1400" dirty="0">
                <a:latin typeface="Courier"/>
                <a:cs typeface="Courier"/>
              </a:rPr>
              <a:t>cannot reach the entire internet. Possible causes could be an outage</a:t>
            </a:r>
          </a:p>
          <a:p>
            <a:pPr marL="0" indent="0">
              <a:buNone/>
            </a:pPr>
            <a:r>
              <a:rPr lang="en-US" sz="1400" dirty="0">
                <a:latin typeface="Courier"/>
                <a:cs typeface="Courier"/>
              </a:rPr>
              <a:t>in your </a:t>
            </a:r>
            <a:r>
              <a:rPr lang="en-US" sz="1400" dirty="0" err="1">
                <a:latin typeface="Courier"/>
                <a:cs typeface="Courier"/>
              </a:rPr>
              <a:t>upstream's</a:t>
            </a:r>
            <a:r>
              <a:rPr lang="en-US" sz="1400" dirty="0">
                <a:latin typeface="Courier"/>
                <a:cs typeface="Courier"/>
              </a:rPr>
              <a:t> or peer's network.</a:t>
            </a:r>
          </a:p>
          <a:p>
            <a:pPr marL="0" indent="0">
              <a:buNone/>
            </a:pPr>
            <a:endParaRPr lang="en-US" sz="1400" dirty="0">
              <a:latin typeface="Courier"/>
              <a:cs typeface="Courier"/>
            </a:endParaRPr>
          </a:p>
          <a:p>
            <a:pPr marL="0" indent="0">
              <a:buNone/>
            </a:pPr>
            <a:r>
              <a:rPr lang="en-US" sz="1400" dirty="0">
                <a:latin typeface="Courier"/>
                <a:cs typeface="Courier"/>
              </a:rPr>
              <a:t>The following nodes previously were reachable, but became unreachable</a:t>
            </a:r>
          </a:p>
          <a:p>
            <a:pPr marL="0" indent="0">
              <a:buNone/>
            </a:pPr>
            <a:r>
              <a:rPr lang="en-US" sz="1400" dirty="0">
                <a:latin typeface="Courier"/>
                <a:cs typeface="Courier"/>
              </a:rPr>
              <a:t>over the course of the last 3 minutes:</a:t>
            </a:r>
          </a:p>
          <a:p>
            <a:pPr marL="0" indent="0">
              <a:buNone/>
            </a:pPr>
            <a:endParaRPr lang="en-US" sz="1400" dirty="0">
              <a:latin typeface="Courier"/>
              <a:cs typeface="Courier"/>
            </a:endParaRPr>
          </a:p>
          <a:p>
            <a:pPr marL="0" indent="0">
              <a:buNone/>
            </a:pPr>
            <a:r>
              <a:rPr lang="en-US" sz="1400" dirty="0">
                <a:latin typeface="Courier"/>
                <a:cs typeface="Courier"/>
              </a:rPr>
              <a:t>- itps01.ring.nlnog.net            128.65.97.93 AS42010 GB</a:t>
            </a:r>
          </a:p>
          <a:p>
            <a:pPr marL="0" indent="0">
              <a:buNone/>
            </a:pPr>
            <a:r>
              <a:rPr lang="en-US" sz="1400" dirty="0">
                <a:latin typeface="Courier"/>
                <a:cs typeface="Courier"/>
              </a:rPr>
              <a:t>- fullsave01.ring.nlnog.net       141.0.202.201 AS39405 FR</a:t>
            </a:r>
          </a:p>
          <a:p>
            <a:pPr marL="0" indent="0">
              <a:buNone/>
            </a:pPr>
            <a:r>
              <a:rPr lang="en-US" sz="1400" dirty="0">
                <a:latin typeface="Courier"/>
                <a:cs typeface="Courier"/>
              </a:rPr>
              <a:t>- globalaxs01.ring.nlnog.net       176.10.80.10 AS 9009 GB</a:t>
            </a:r>
          </a:p>
          <a:p>
            <a:pPr marL="0" indent="0">
              <a:buNone/>
            </a:pPr>
            <a:r>
              <a:rPr lang="en-US" sz="1400" dirty="0">
                <a:latin typeface="Courier"/>
                <a:cs typeface="Courier"/>
              </a:rPr>
              <a:t>- kwaoo01.ring.nlnog.net         178.250.209.33 AS24904 CH</a:t>
            </a:r>
          </a:p>
          <a:p>
            <a:pPr marL="0" indent="0">
              <a:buNone/>
            </a:pPr>
            <a:r>
              <a:rPr lang="en-US" sz="1400" dirty="0">
                <a:latin typeface="Courier"/>
                <a:cs typeface="Courier"/>
              </a:rPr>
              <a:t>- suretec01.ring.nlnog.net          185.8.92.17 AS199659 GB</a:t>
            </a:r>
          </a:p>
          <a:p>
            <a:pPr>
              <a:buFontTx/>
              <a:buChar char="-"/>
            </a:pPr>
            <a:r>
              <a:rPr lang="en-US" sz="1400" dirty="0" smtClean="0">
                <a:latin typeface="Courier"/>
                <a:cs typeface="Courier"/>
              </a:rPr>
              <a:t>swisscom01</a:t>
            </a:r>
            <a:r>
              <a:rPr lang="en-US" sz="1400" dirty="0">
                <a:latin typeface="Courier"/>
                <a:cs typeface="Courier"/>
              </a:rPr>
              <a:t>.ring.nlnog.net      193.247.170.254 AS 3303 </a:t>
            </a:r>
            <a:r>
              <a:rPr lang="en-US" sz="1400" dirty="0" smtClean="0">
                <a:latin typeface="Courier"/>
                <a:cs typeface="Courier"/>
              </a:rPr>
              <a:t>CH</a:t>
            </a:r>
          </a:p>
          <a:p>
            <a:pPr>
              <a:buFontTx/>
              <a:buChar char="-"/>
            </a:pPr>
            <a:r>
              <a:rPr lang="en-US" sz="1400" dirty="0" smtClean="0">
                <a:latin typeface="Courier"/>
                <a:cs typeface="Courier"/>
              </a:rPr>
              <a:t>&lt;snip&gt;</a:t>
            </a:r>
            <a:endParaRPr lang="en-US" sz="1400" dirty="0">
              <a:latin typeface="Courier"/>
              <a:cs typeface="Courier"/>
            </a:endParaRPr>
          </a:p>
        </p:txBody>
      </p:sp>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203660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848350"/>
          </a:xfrm>
        </p:spPr>
        <p:txBody>
          <a:bodyPr>
            <a:normAutofit fontScale="40000" lnSpcReduction="20000"/>
          </a:bodyPr>
          <a:lstStyle/>
          <a:p>
            <a:pPr marL="0" indent="0">
              <a:buNone/>
            </a:pPr>
            <a:r>
              <a:rPr lang="en-US" dirty="0">
                <a:latin typeface="Courier"/>
                <a:cs typeface="Courier"/>
              </a:rPr>
              <a:t>As a debug starting point 3 </a:t>
            </a:r>
            <a:r>
              <a:rPr lang="en-US" dirty="0" err="1">
                <a:latin typeface="Courier"/>
                <a:cs typeface="Courier"/>
              </a:rPr>
              <a:t>traceroutes</a:t>
            </a:r>
            <a:r>
              <a:rPr lang="en-US" dirty="0">
                <a:latin typeface="Courier"/>
                <a:cs typeface="Courier"/>
              </a:rPr>
              <a:t> were launched right after</a:t>
            </a:r>
          </a:p>
          <a:p>
            <a:pPr marL="0" indent="0">
              <a:buNone/>
            </a:pPr>
            <a:r>
              <a:rPr lang="en-US" dirty="0">
                <a:latin typeface="Courier"/>
                <a:cs typeface="Courier"/>
              </a:rPr>
              <a:t>detecting the event, they might assist in pinpointing what broke:</a:t>
            </a:r>
          </a:p>
          <a:p>
            <a:pPr marL="0" indent="0">
              <a:buNone/>
            </a:pPr>
            <a:endParaRPr lang="en-US" dirty="0">
              <a:latin typeface="Courier"/>
              <a:cs typeface="Courier"/>
            </a:endParaRPr>
          </a:p>
          <a:p>
            <a:pPr marL="0" indent="0">
              <a:buNone/>
            </a:pPr>
            <a:r>
              <a:rPr lang="en-US" dirty="0">
                <a:latin typeface="Courier"/>
                <a:cs typeface="Courier"/>
              </a:rPr>
              <a:t>trueinternet01.ring.nlnog.net  AS 7470 (TH)</a:t>
            </a:r>
          </a:p>
          <a:p>
            <a:pPr marL="0" indent="0">
              <a:buNone/>
            </a:pPr>
            <a:r>
              <a:rPr lang="en-US" dirty="0" err="1">
                <a:latin typeface="Courier"/>
                <a:cs typeface="Courier"/>
              </a:rPr>
              <a:t>mtr</a:t>
            </a:r>
            <a:r>
              <a:rPr lang="en-US" dirty="0">
                <a:latin typeface="Courier"/>
                <a:cs typeface="Courier"/>
              </a:rPr>
              <a:t> -i0.5 -c5 -r -w -n 203.144.167.57</a:t>
            </a:r>
          </a:p>
          <a:p>
            <a:pPr marL="0" indent="0">
              <a:buNone/>
            </a:pPr>
            <a:r>
              <a:rPr lang="en-US" dirty="0">
                <a:latin typeface="Courier"/>
                <a:cs typeface="Courier"/>
              </a:rPr>
              <a:t>  1.|-- 109.233.156.241        0.0%     6    0.5   0.5   0.5   0.6   0.0</a:t>
            </a:r>
          </a:p>
          <a:p>
            <a:pPr marL="0" indent="0">
              <a:buNone/>
            </a:pPr>
            <a:r>
              <a:rPr lang="en-US" dirty="0">
                <a:latin typeface="Courier"/>
                <a:cs typeface="Courier"/>
              </a:rPr>
              <a:t>  2.|-- 109.233.156.1          0.0%     5    0.8   0.9   0.8   1.1   0.1</a:t>
            </a:r>
          </a:p>
          <a:p>
            <a:pPr marL="0" indent="0">
              <a:buNone/>
            </a:pPr>
            <a:r>
              <a:rPr lang="en-US" dirty="0">
                <a:latin typeface="Courier"/>
                <a:cs typeface="Courier"/>
              </a:rPr>
              <a:t>  3.|-- 109.233.156.2          0.0%     5    0.8   0.8   0.8   0.9   0.0</a:t>
            </a:r>
          </a:p>
          <a:p>
            <a:pPr marL="0" indent="0">
              <a:buNone/>
            </a:pPr>
            <a:r>
              <a:rPr lang="en-US" dirty="0">
                <a:latin typeface="Courier"/>
                <a:cs typeface="Courier"/>
              </a:rPr>
              <a:t>  4.|-- 64.209.88.33           0.0%     5    0.9   1.0   0.9   1.5   0.3</a:t>
            </a:r>
          </a:p>
          <a:p>
            <a:pPr marL="0" indent="0">
              <a:buNone/>
            </a:pPr>
            <a:r>
              <a:rPr lang="en-US" dirty="0">
                <a:latin typeface="Courier"/>
                <a:cs typeface="Courier"/>
              </a:rPr>
              <a:t>  5.|-- 159.63.23.198         60.0%     5  265.1 264.9 264.7 265.1   0.3</a:t>
            </a:r>
          </a:p>
          <a:p>
            <a:pPr marL="0" indent="0">
              <a:buNone/>
            </a:pPr>
            <a:r>
              <a:rPr lang="en-US" dirty="0">
                <a:latin typeface="Courier"/>
                <a:cs typeface="Courier"/>
              </a:rPr>
              <a:t>  6.|-- ???                   100.0     5    0.0   0.0   0.0   0.0   0.0</a:t>
            </a:r>
          </a:p>
          <a:p>
            <a:pPr marL="0" indent="0">
              <a:buNone/>
            </a:pPr>
            <a:r>
              <a:rPr lang="en-US" dirty="0">
                <a:latin typeface="Courier"/>
                <a:cs typeface="Courier"/>
              </a:rPr>
              <a:t>  7.|-- ???                   100.0     5    0.0   0.0   0.0   0.0   0.0</a:t>
            </a:r>
          </a:p>
          <a:p>
            <a:pPr marL="0" indent="0">
              <a:buNone/>
            </a:pPr>
            <a:r>
              <a:rPr lang="en-US" dirty="0">
                <a:latin typeface="Courier"/>
                <a:cs typeface="Courier"/>
              </a:rPr>
              <a:t>  8.|-- ???                   100.0     5    0.0   0.0   0.0   0.0   0.0</a:t>
            </a:r>
          </a:p>
          <a:p>
            <a:pPr marL="0" indent="0">
              <a:buNone/>
            </a:pPr>
            <a:r>
              <a:rPr lang="en-US" dirty="0">
                <a:latin typeface="Courier"/>
                <a:cs typeface="Courier"/>
              </a:rPr>
              <a:t>  9.|-- ???                   100.0     5    0.0   0.0   0.0   0.0   0.0</a:t>
            </a:r>
          </a:p>
          <a:p>
            <a:pPr marL="0" indent="0">
              <a:buNone/>
            </a:pPr>
            <a:r>
              <a:rPr lang="en-US" dirty="0">
                <a:latin typeface="Courier"/>
                <a:cs typeface="Courier"/>
              </a:rPr>
              <a:t> 10.|-- ???                   100.0     5    0.0   0.0   0.0   0.0   0.0</a:t>
            </a:r>
          </a:p>
          <a:p>
            <a:pPr marL="0" indent="0">
              <a:buNone/>
            </a:pPr>
            <a:r>
              <a:rPr lang="en-US" dirty="0">
                <a:latin typeface="Courier"/>
                <a:cs typeface="Courier"/>
              </a:rPr>
              <a:t> 11.|-- 203.144.144.30        80.0%     5  297.4 297.4 297.4 297.4   0.0</a:t>
            </a:r>
          </a:p>
          <a:p>
            <a:pPr marL="0" indent="0">
              <a:buNone/>
            </a:pPr>
            <a:r>
              <a:rPr lang="en-US" dirty="0">
                <a:latin typeface="Courier"/>
                <a:cs typeface="Courier"/>
              </a:rPr>
              <a:t> 12.|-- ???                   100.0     4    0.0   0.0   0.0   0.0   </a:t>
            </a:r>
            <a:r>
              <a:rPr lang="en-US" dirty="0" smtClean="0">
                <a:latin typeface="Courier"/>
                <a:cs typeface="Courier"/>
              </a:rPr>
              <a:t>0.0</a:t>
            </a:r>
          </a:p>
          <a:p>
            <a:pPr marL="0" indent="0">
              <a:buNone/>
            </a:pPr>
            <a:endParaRPr lang="en-US" dirty="0">
              <a:latin typeface="Courier"/>
              <a:cs typeface="Courier"/>
            </a:endParaRPr>
          </a:p>
          <a:p>
            <a:pPr marL="0" indent="0">
              <a:buNone/>
            </a:pPr>
            <a:r>
              <a:rPr lang="hr-HR" dirty="0">
                <a:latin typeface="Courier"/>
                <a:cs typeface="Courier"/>
              </a:rPr>
              <a:t>globalaxs01.ring.nlnog.net     AS 9009 (GB)</a:t>
            </a:r>
          </a:p>
          <a:p>
            <a:pPr marL="0" indent="0">
              <a:buNone/>
            </a:pPr>
            <a:r>
              <a:rPr lang="hr-HR" dirty="0">
                <a:latin typeface="Courier"/>
                <a:cs typeface="Courier"/>
              </a:rPr>
              <a:t>mtr -i0.5 -c5 -r -w -n 176.10.80.10</a:t>
            </a:r>
          </a:p>
          <a:p>
            <a:pPr marL="0" indent="0">
              <a:buNone/>
            </a:pPr>
            <a:r>
              <a:rPr lang="hr-HR" dirty="0">
                <a:latin typeface="Courier"/>
                <a:cs typeface="Courier"/>
              </a:rPr>
              <a:t>  1.|-- 109.233.156.241        0.0%     6    0.4   0.5   0.4   0.5   0.0</a:t>
            </a:r>
          </a:p>
          <a:p>
            <a:pPr marL="0" indent="0">
              <a:buNone/>
            </a:pPr>
            <a:r>
              <a:rPr lang="hr-HR" dirty="0">
                <a:latin typeface="Courier"/>
                <a:cs typeface="Courier"/>
              </a:rPr>
              <a:t>  2.|-- 109.233.156.1          0.0%     5    0.9   1.8   0.7   5.3   1.9</a:t>
            </a:r>
          </a:p>
          <a:p>
            <a:pPr marL="0" indent="0">
              <a:buNone/>
            </a:pPr>
            <a:r>
              <a:rPr lang="hr-HR" dirty="0">
                <a:latin typeface="Courier"/>
                <a:cs typeface="Courier"/>
              </a:rPr>
              <a:t>  3.|-- 81.201.115.41          0.0%     5    0.9   0.9   0.8   1.0   0.1</a:t>
            </a:r>
          </a:p>
          <a:p>
            <a:pPr marL="0" indent="0">
              <a:buNone/>
            </a:pPr>
            <a:r>
              <a:rPr lang="hr-HR" dirty="0">
                <a:latin typeface="Courier"/>
                <a:cs typeface="Courier"/>
              </a:rPr>
              <a:t>  4.|-- 62.209.32.18          40.0%     5    1.3   1.2   1.2   1.3   0.1</a:t>
            </a:r>
          </a:p>
          <a:p>
            <a:pPr marL="0" indent="0">
              <a:buNone/>
            </a:pPr>
            <a:r>
              <a:rPr lang="hr-HR" dirty="0">
                <a:latin typeface="Courier"/>
                <a:cs typeface="Courier"/>
              </a:rPr>
              <a:t>  5.|-- 80.81.192.165          0.0%     5    1.3   9.3   1.2  41.5  18.0</a:t>
            </a:r>
          </a:p>
          <a:p>
            <a:pPr marL="0" indent="0">
              <a:buNone/>
            </a:pPr>
            <a:r>
              <a:rPr lang="hr-HR" dirty="0">
                <a:latin typeface="Courier"/>
                <a:cs typeface="Courier"/>
              </a:rPr>
              <a:t>  6.|-- 193.27.64.245         60.0%     5  191.9 108.1  24.3 191.9 118.5</a:t>
            </a:r>
          </a:p>
          <a:p>
            <a:pPr marL="0" indent="0">
              <a:buNone/>
            </a:pPr>
            <a:r>
              <a:rPr lang="hr-HR" dirty="0">
                <a:latin typeface="Courier"/>
                <a:cs typeface="Courier"/>
              </a:rPr>
              <a:t>  7.|-- 193.27.64.66          80.0%     5   43.6  43.6  43.6  43.6   0.0</a:t>
            </a:r>
          </a:p>
          <a:p>
            <a:pPr marL="0" indent="0">
              <a:buNone/>
            </a:pPr>
            <a:r>
              <a:rPr lang="hr-HR" dirty="0">
                <a:latin typeface="Courier"/>
                <a:cs typeface="Courier"/>
              </a:rPr>
              <a:t>  8.|-- ???                   100.0     5    0.0   0.0   0.0   0.0   0.0</a:t>
            </a:r>
            <a:endParaRPr lang="en-US" dirty="0">
              <a:latin typeface="Courier"/>
              <a:cs typeface="Courier"/>
            </a:endParaRPr>
          </a:p>
        </p:txBody>
      </p:sp>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117785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6100"/>
            <a:ext cx="8229600" cy="5715000"/>
          </a:xfrm>
        </p:spPr>
        <p:txBody>
          <a:bodyPr>
            <a:normAutofit/>
          </a:bodyPr>
          <a:lstStyle/>
          <a:p>
            <a:pPr marL="0" indent="0">
              <a:buNone/>
            </a:pPr>
            <a:r>
              <a:rPr lang="en-US" sz="1300" dirty="0">
                <a:latin typeface="Courier"/>
                <a:cs typeface="Courier"/>
              </a:rPr>
              <a:t>An alarm is raised under the following conditions: every 30 seconds</a:t>
            </a:r>
          </a:p>
          <a:p>
            <a:pPr marL="0" indent="0">
              <a:buNone/>
            </a:pPr>
            <a:r>
              <a:rPr lang="en-US" sz="1300" dirty="0">
                <a:latin typeface="Courier"/>
                <a:cs typeface="Courier"/>
              </a:rPr>
              <a:t>your node pings all other nodes. The amount of nodes that cannot be</a:t>
            </a:r>
          </a:p>
          <a:p>
            <a:pPr marL="0" indent="0">
              <a:buNone/>
            </a:pPr>
            <a:r>
              <a:rPr lang="en-US" sz="1300" dirty="0">
                <a:latin typeface="Courier"/>
                <a:cs typeface="Courier"/>
              </a:rPr>
              <a:t>reached is stored in a circular buffer, with each element representing</a:t>
            </a:r>
          </a:p>
          <a:p>
            <a:pPr marL="0" indent="0">
              <a:buNone/>
            </a:pPr>
            <a:r>
              <a:rPr lang="en-US" sz="1300" dirty="0">
                <a:latin typeface="Courier"/>
                <a:cs typeface="Courier"/>
              </a:rPr>
              <a:t>a minute of measurements. In the event that the last three minutes are</a:t>
            </a:r>
          </a:p>
          <a:p>
            <a:pPr marL="0" indent="0">
              <a:buNone/>
            </a:pPr>
            <a:r>
              <a:rPr lang="en-US" sz="1300" dirty="0">
                <a:latin typeface="Courier"/>
                <a:cs typeface="Courier"/>
              </a:rPr>
              <a:t>1.2 above the median of the previous 27 measurement slots, a partial</a:t>
            </a:r>
          </a:p>
          <a:p>
            <a:pPr marL="0" indent="0">
              <a:buNone/>
            </a:pPr>
            <a:r>
              <a:rPr lang="en-US" sz="1300" dirty="0">
                <a:latin typeface="Courier"/>
                <a:cs typeface="Courier"/>
              </a:rPr>
              <a:t>outage is assumed. The ring buffer's output is as following</a:t>
            </a:r>
            <a:r>
              <a:rPr lang="en-US" sz="1300" dirty="0" smtClean="0">
                <a:latin typeface="Courier"/>
                <a:cs typeface="Courier"/>
              </a:rPr>
              <a:t>:</a:t>
            </a:r>
          </a:p>
          <a:p>
            <a:pPr marL="0" indent="0">
              <a:buNone/>
            </a:pPr>
            <a:endParaRPr lang="en-US" sz="1300" dirty="0">
              <a:latin typeface="Courier"/>
              <a:cs typeface="Courier"/>
            </a:endParaRPr>
          </a:p>
          <a:p>
            <a:pPr marL="0" indent="0">
              <a:buNone/>
            </a:pPr>
            <a:r>
              <a:rPr lang="en-US" sz="1300" dirty="0" smtClean="0">
                <a:latin typeface="Courier"/>
                <a:cs typeface="Courier"/>
              </a:rPr>
              <a:t>&lt;snip&gt;</a:t>
            </a:r>
          </a:p>
          <a:p>
            <a:pPr marL="0" indent="0">
              <a:buNone/>
            </a:pPr>
            <a:r>
              <a:rPr lang="en-US" sz="1300" dirty="0">
                <a:latin typeface="Courier"/>
                <a:cs typeface="Courier"/>
              </a:rPr>
              <a:t>11 min ago  41 measurements failed (baseline)</a:t>
            </a:r>
          </a:p>
          <a:p>
            <a:pPr marL="0" indent="0">
              <a:buNone/>
            </a:pPr>
            <a:r>
              <a:rPr lang="en-US" sz="1300" dirty="0">
                <a:latin typeface="Courier"/>
                <a:cs typeface="Courier"/>
              </a:rPr>
              <a:t>10 min ago  41 measurements failed (baseline)</a:t>
            </a:r>
          </a:p>
          <a:p>
            <a:pPr marL="0" indent="0">
              <a:buNone/>
            </a:pPr>
            <a:r>
              <a:rPr lang="en-US" sz="1300" dirty="0">
                <a:latin typeface="Courier"/>
                <a:cs typeface="Courier"/>
              </a:rPr>
              <a:t> 9 min ago  41 measurements failed (baseline)</a:t>
            </a:r>
          </a:p>
          <a:p>
            <a:pPr marL="0" indent="0">
              <a:buNone/>
            </a:pPr>
            <a:r>
              <a:rPr lang="en-US" sz="1300" dirty="0">
                <a:latin typeface="Courier"/>
                <a:cs typeface="Courier"/>
              </a:rPr>
              <a:t> 8 min ago  41 measurements failed (baseline)</a:t>
            </a:r>
          </a:p>
          <a:p>
            <a:pPr marL="0" indent="0">
              <a:buNone/>
            </a:pPr>
            <a:r>
              <a:rPr lang="en-US" sz="1300" dirty="0">
                <a:latin typeface="Courier"/>
                <a:cs typeface="Courier"/>
              </a:rPr>
              <a:t> 7 min ago  41 measurements failed (baseline)</a:t>
            </a:r>
          </a:p>
          <a:p>
            <a:pPr marL="0" indent="0">
              <a:buNone/>
            </a:pPr>
            <a:r>
              <a:rPr lang="en-US" sz="1300" dirty="0">
                <a:latin typeface="Courier"/>
                <a:cs typeface="Courier"/>
              </a:rPr>
              <a:t> 6 min ago  41 measurements failed (baseline)</a:t>
            </a:r>
          </a:p>
          <a:p>
            <a:pPr marL="0" indent="0">
              <a:buNone/>
            </a:pPr>
            <a:r>
              <a:rPr lang="en-US" sz="1300" dirty="0">
                <a:latin typeface="Courier"/>
                <a:cs typeface="Courier"/>
              </a:rPr>
              <a:t> 5 min ago  41 measurements failed (baseline)</a:t>
            </a:r>
          </a:p>
          <a:p>
            <a:pPr marL="0" indent="0">
              <a:buNone/>
            </a:pPr>
            <a:r>
              <a:rPr lang="en-US" sz="1300" dirty="0">
                <a:latin typeface="Courier"/>
                <a:cs typeface="Courier"/>
              </a:rPr>
              <a:t> 4 min ago  41 measurements failed (baseline)</a:t>
            </a:r>
          </a:p>
          <a:p>
            <a:pPr marL="0" indent="0">
              <a:buNone/>
            </a:pPr>
            <a:r>
              <a:rPr lang="en-US" sz="1300" dirty="0">
                <a:latin typeface="Courier"/>
                <a:cs typeface="Courier"/>
              </a:rPr>
              <a:t> 3 min ago  45 measurements failed (baseline)</a:t>
            </a:r>
          </a:p>
          <a:p>
            <a:pPr marL="0" indent="0">
              <a:buNone/>
            </a:pPr>
            <a:r>
              <a:rPr lang="en-US" sz="1300" dirty="0">
                <a:latin typeface="Courier"/>
                <a:cs typeface="Courier"/>
              </a:rPr>
              <a:t> 2 min ago  66 measurements failed (raised alarm)</a:t>
            </a:r>
          </a:p>
          <a:p>
            <a:pPr marL="0" indent="0">
              <a:buNone/>
            </a:pPr>
            <a:r>
              <a:rPr lang="en-US" sz="1300" dirty="0">
                <a:latin typeface="Courier"/>
                <a:cs typeface="Courier"/>
              </a:rPr>
              <a:t> 1 min ago  65 measurements failed (raised alarm)</a:t>
            </a:r>
          </a:p>
          <a:p>
            <a:pPr marL="0" indent="0">
              <a:buNone/>
            </a:pPr>
            <a:r>
              <a:rPr lang="en-US" sz="1300" dirty="0">
                <a:latin typeface="Courier"/>
                <a:cs typeface="Courier"/>
              </a:rPr>
              <a:t> 0 min ago  65 measurements failed (raised alarm)</a:t>
            </a:r>
          </a:p>
        </p:txBody>
      </p:sp>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329819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SQA?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you are already are a NLNOG RING participant:</a:t>
            </a:r>
          </a:p>
          <a:p>
            <a:pPr marL="0" indent="0">
              <a:buNone/>
            </a:pPr>
            <a:endParaRPr lang="en-US" dirty="0" smtClean="0"/>
          </a:p>
          <a:p>
            <a:pPr lvl="1"/>
            <a:r>
              <a:rPr lang="en-US" dirty="0" smtClean="0"/>
              <a:t>Edit </a:t>
            </a:r>
            <a:r>
              <a:rPr lang="en-US" b="1" dirty="0" smtClean="0">
                <a:latin typeface="Courier"/>
                <a:cs typeface="Courier"/>
              </a:rPr>
              <a:t>/</a:t>
            </a:r>
            <a:r>
              <a:rPr lang="en-US" b="1" dirty="0" err="1" smtClean="0">
                <a:latin typeface="Courier"/>
                <a:cs typeface="Courier"/>
              </a:rPr>
              <a:t>etc</a:t>
            </a:r>
            <a:r>
              <a:rPr lang="en-US" b="1" dirty="0" smtClean="0">
                <a:latin typeface="Courier"/>
                <a:cs typeface="Courier"/>
              </a:rPr>
              <a:t>/ring-</a:t>
            </a:r>
            <a:r>
              <a:rPr lang="en-US" b="1" dirty="0" err="1" smtClean="0">
                <a:latin typeface="Courier"/>
                <a:cs typeface="Courier"/>
              </a:rPr>
              <a:t>sqa</a:t>
            </a:r>
            <a:r>
              <a:rPr lang="en-US" b="1" dirty="0" smtClean="0">
                <a:latin typeface="Courier"/>
                <a:cs typeface="Courier"/>
              </a:rPr>
              <a:t>/</a:t>
            </a:r>
            <a:r>
              <a:rPr lang="en-US" b="1" dirty="0" err="1" smtClean="0">
                <a:latin typeface="Courier"/>
                <a:cs typeface="Courier"/>
              </a:rPr>
              <a:t>alarm.conf</a:t>
            </a:r>
            <a:endParaRPr lang="en-US" b="1" dirty="0" smtClean="0">
              <a:latin typeface="Courier"/>
              <a:cs typeface="Courier"/>
            </a:endParaRPr>
          </a:p>
          <a:p>
            <a:pPr lvl="1"/>
            <a:r>
              <a:rPr lang="en-US" b="1" dirty="0" err="1" smtClean="0">
                <a:latin typeface="Courier"/>
                <a:cs typeface="Courier"/>
              </a:rPr>
              <a:t>sudo</a:t>
            </a:r>
            <a:r>
              <a:rPr lang="en-US" b="1" dirty="0" smtClean="0">
                <a:latin typeface="Courier"/>
                <a:cs typeface="Courier"/>
              </a:rPr>
              <a:t> restart ring-sqa4</a:t>
            </a:r>
          </a:p>
          <a:p>
            <a:pPr lvl="1"/>
            <a:r>
              <a:rPr lang="en-US" b="1" dirty="0" err="1" smtClean="0">
                <a:latin typeface="Courier"/>
                <a:cs typeface="Courier"/>
              </a:rPr>
              <a:t>sudo</a:t>
            </a:r>
            <a:r>
              <a:rPr lang="en-US" b="1" dirty="0" smtClean="0">
                <a:latin typeface="Courier"/>
                <a:cs typeface="Courier"/>
              </a:rPr>
              <a:t> restart ring-sqa6</a:t>
            </a:r>
          </a:p>
          <a:p>
            <a:endParaRPr lang="en-US" b="1" dirty="0" smtClean="0">
              <a:latin typeface="Courier"/>
              <a:cs typeface="Courier"/>
            </a:endParaRPr>
          </a:p>
          <a:p>
            <a:pPr marL="0" indent="0">
              <a:buNone/>
            </a:pPr>
            <a:r>
              <a:rPr lang="en-US" dirty="0" smtClean="0">
                <a:latin typeface="Calibri"/>
                <a:cs typeface="Calibri"/>
              </a:rPr>
              <a:t>When you aren’t a NLNOG RING participant:</a:t>
            </a:r>
          </a:p>
          <a:p>
            <a:pPr lvl="1"/>
            <a:r>
              <a:rPr lang="en-US" dirty="0" smtClean="0">
                <a:latin typeface="Calibri"/>
                <a:cs typeface="Calibri"/>
              </a:rPr>
              <a:t>Join the NLNOG RING! </a:t>
            </a:r>
          </a:p>
        </p:txBody>
      </p:sp>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176687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How the RING came to be</a:t>
            </a:r>
          </a:p>
          <a:p>
            <a:r>
              <a:rPr lang="en-US" dirty="0" smtClean="0"/>
              <a:t>Current state of the RING</a:t>
            </a:r>
          </a:p>
          <a:p>
            <a:r>
              <a:rPr lang="en-US" dirty="0" smtClean="0"/>
              <a:t>RING SQA</a:t>
            </a:r>
          </a:p>
          <a:p>
            <a:pPr lvl="1"/>
            <a:r>
              <a:rPr lang="en-US" dirty="0" smtClean="0"/>
              <a:t>What is it?</a:t>
            </a:r>
          </a:p>
          <a:p>
            <a:pPr lvl="1"/>
            <a:r>
              <a:rPr lang="en-US" dirty="0" smtClean="0"/>
              <a:t>How to use it?</a:t>
            </a:r>
          </a:p>
          <a:p>
            <a:r>
              <a:rPr lang="en-US" dirty="0" smtClean="0"/>
              <a:t>Invitation to join the RING</a:t>
            </a:r>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NLNOG RING SQA</a:t>
            </a:r>
            <a:endParaRPr lang="en-US"/>
          </a:p>
        </p:txBody>
      </p:sp>
    </p:spTree>
    <p:extLst>
      <p:ext uri="{BB962C8B-B14F-4D97-AF65-F5344CB8AC3E}">
        <p14:creationId xmlns:p14="http://schemas.microsoft.com/office/powerpoint/2010/main" val="90019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it?</a:t>
            </a:r>
            <a:endParaRPr lang="en-US" dirty="0"/>
          </a:p>
        </p:txBody>
      </p:sp>
      <p:sp>
        <p:nvSpPr>
          <p:cNvPr id="3" name="Content Placeholder 2"/>
          <p:cNvSpPr>
            <a:spLocks noGrp="1"/>
          </p:cNvSpPr>
          <p:nvPr>
            <p:ph idx="1"/>
          </p:nvPr>
        </p:nvSpPr>
        <p:spPr>
          <a:xfrm>
            <a:off x="457200" y="1417638"/>
            <a:ext cx="8445500" cy="4525963"/>
          </a:xfrm>
        </p:spPr>
        <p:txBody>
          <a:bodyPr>
            <a:normAutofit fontScale="92500" lnSpcReduction="10000"/>
          </a:bodyPr>
          <a:lstStyle/>
          <a:p>
            <a:r>
              <a:rPr lang="en-US" dirty="0" smtClean="0"/>
              <a:t>Integrate RING SQA with your NOC workflow!</a:t>
            </a:r>
          </a:p>
          <a:p>
            <a:r>
              <a:rPr lang="en-US" dirty="0" smtClean="0"/>
              <a:t>Investigate every alert, so far </a:t>
            </a:r>
            <a:r>
              <a:rPr lang="en-US" b="1" dirty="0" smtClean="0"/>
              <a:t>zero false positives</a:t>
            </a:r>
            <a:r>
              <a:rPr lang="en-US" dirty="0" smtClean="0"/>
              <a:t>.</a:t>
            </a:r>
            <a:endParaRPr lang="en-US" dirty="0"/>
          </a:p>
          <a:p>
            <a:r>
              <a:rPr lang="en-US" dirty="0" smtClean="0"/>
              <a:t>Things we did see:</a:t>
            </a:r>
          </a:p>
          <a:p>
            <a:pPr lvl="1"/>
            <a:r>
              <a:rPr lang="en-US" dirty="0" smtClean="0"/>
              <a:t>Transit provider outage</a:t>
            </a:r>
          </a:p>
          <a:p>
            <a:pPr lvl="1"/>
            <a:r>
              <a:rPr lang="en-US" dirty="0" smtClean="0"/>
              <a:t>IXP Maintenance (DE-CIX DE couple of times)</a:t>
            </a:r>
          </a:p>
          <a:p>
            <a:pPr lvl="1"/>
            <a:r>
              <a:rPr lang="en-US" dirty="0" err="1" smtClean="0"/>
              <a:t>DDoS</a:t>
            </a:r>
            <a:r>
              <a:rPr lang="en-US" dirty="0" smtClean="0"/>
              <a:t> attacks</a:t>
            </a:r>
            <a:endParaRPr lang="en-US" dirty="0"/>
          </a:p>
          <a:p>
            <a:pPr lvl="1"/>
            <a:r>
              <a:rPr lang="en-US" dirty="0" smtClean="0"/>
              <a:t>Broken VM setups</a:t>
            </a:r>
          </a:p>
          <a:p>
            <a:r>
              <a:rPr lang="en-US" dirty="0" smtClean="0"/>
              <a:t>So… Put a NLNOG RING node in all your major hubs!</a:t>
            </a:r>
            <a:endParaRPr lang="en-US" dirty="0"/>
          </a:p>
        </p:txBody>
      </p:sp>
      <p:sp>
        <p:nvSpPr>
          <p:cNvPr id="4" name="Footer Placeholder 3"/>
          <p:cNvSpPr>
            <a:spLocks noGrp="1"/>
          </p:cNvSpPr>
          <p:nvPr>
            <p:ph type="ftr" sz="quarter" idx="11"/>
          </p:nvPr>
        </p:nvSpPr>
        <p:spPr/>
        <p:txBody>
          <a:bodyPr/>
          <a:lstStyle/>
          <a:p>
            <a:r>
              <a:rPr lang="en-US" smtClean="0"/>
              <a:t>NLNOG RING SQA</a:t>
            </a:r>
            <a:endParaRPr lang="en-US" dirty="0"/>
          </a:p>
        </p:txBody>
      </p:sp>
    </p:spTree>
    <p:extLst>
      <p:ext uri="{BB962C8B-B14F-4D97-AF65-F5344CB8AC3E}">
        <p14:creationId xmlns:p14="http://schemas.microsoft.com/office/powerpoint/2010/main" val="127598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join?</a:t>
            </a:r>
            <a:endParaRPr lang="en-US" dirty="0"/>
          </a:p>
        </p:txBody>
      </p:sp>
      <p:sp>
        <p:nvSpPr>
          <p:cNvPr id="3" name="Content Placeholder 2"/>
          <p:cNvSpPr>
            <a:spLocks noGrp="1"/>
          </p:cNvSpPr>
          <p:nvPr>
            <p:ph idx="1"/>
          </p:nvPr>
        </p:nvSpPr>
        <p:spPr>
          <a:xfrm>
            <a:off x="457200" y="1600200"/>
            <a:ext cx="8229600" cy="3258217"/>
          </a:xfrm>
        </p:spPr>
        <p:txBody>
          <a:bodyPr/>
          <a:lstStyle/>
          <a:p>
            <a:r>
              <a:rPr lang="en-US" dirty="0" smtClean="0"/>
              <a:t>Requirements</a:t>
            </a:r>
          </a:p>
          <a:p>
            <a:pPr lvl="1"/>
            <a:r>
              <a:rPr lang="en-US" dirty="0" smtClean="0"/>
              <a:t>1 machine (virtual is fine)</a:t>
            </a:r>
          </a:p>
          <a:p>
            <a:pPr lvl="1"/>
            <a:r>
              <a:rPr lang="en-US" dirty="0" smtClean="0"/>
              <a:t>1 IPv4 and 1 IPv6 address</a:t>
            </a:r>
          </a:p>
          <a:p>
            <a:pPr lvl="1"/>
            <a:r>
              <a:rPr lang="en-US" dirty="0" smtClean="0"/>
              <a:t>Fresh install of Ubuntu 12.04 (64 bit)</a:t>
            </a:r>
          </a:p>
          <a:p>
            <a:pPr lvl="1"/>
            <a:r>
              <a:rPr lang="en-US" dirty="0" smtClean="0"/>
              <a:t>You must be present in the DFZ with own ASN</a:t>
            </a:r>
          </a:p>
          <a:p>
            <a:pPr lvl="1"/>
            <a:r>
              <a:rPr lang="en-US" dirty="0" smtClean="0"/>
              <a:t>Fill in application form on </a:t>
            </a:r>
            <a:r>
              <a:rPr lang="en-US" b="1" dirty="0" smtClean="0">
                <a:solidFill>
                  <a:schemeClr val="accent6"/>
                </a:solidFill>
              </a:rPr>
              <a:t>https://</a:t>
            </a:r>
            <a:r>
              <a:rPr lang="en-US" b="1" dirty="0" err="1" smtClean="0">
                <a:solidFill>
                  <a:schemeClr val="accent6"/>
                </a:solidFill>
              </a:rPr>
              <a:t>ring.nlnog.net</a:t>
            </a:r>
            <a:r>
              <a:rPr lang="en-US" b="1" dirty="0" smtClean="0">
                <a:solidFill>
                  <a:schemeClr val="accent6"/>
                </a:solidFill>
              </a:rPr>
              <a:t>/</a:t>
            </a:r>
          </a:p>
          <a:p>
            <a:pPr lvl="1"/>
            <a:endParaRPr lang="en-US" b="1" dirty="0">
              <a:solidFill>
                <a:schemeClr val="accent6"/>
              </a:solidFill>
            </a:endParaRPr>
          </a:p>
        </p:txBody>
      </p:sp>
      <p:sp>
        <p:nvSpPr>
          <p:cNvPr id="4" name="Footer Placeholder 3"/>
          <p:cNvSpPr>
            <a:spLocks noGrp="1"/>
          </p:cNvSpPr>
          <p:nvPr>
            <p:ph type="ftr" sz="quarter" idx="11"/>
          </p:nvPr>
        </p:nvSpPr>
        <p:spPr/>
        <p:txBody>
          <a:bodyPr/>
          <a:lstStyle/>
          <a:p>
            <a:r>
              <a:rPr lang="en-US" smtClean="0"/>
              <a:t>NLNOG RING SQA</a:t>
            </a:r>
            <a:endParaRPr lang="en-US"/>
          </a:p>
        </p:txBody>
      </p:sp>
      <p:sp>
        <p:nvSpPr>
          <p:cNvPr id="5" name="TextBox 4"/>
          <p:cNvSpPr txBox="1"/>
          <p:nvPr/>
        </p:nvSpPr>
        <p:spPr>
          <a:xfrm rot="1653215">
            <a:off x="5829438" y="2188326"/>
            <a:ext cx="2282690" cy="63094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500" dirty="0" smtClean="0">
                <a:solidFill>
                  <a:srgbClr val="FF0000"/>
                </a:solidFill>
              </a:rPr>
              <a:t>Mega easy!</a:t>
            </a:r>
            <a:endParaRPr lang="en-US" sz="3500" dirty="0">
              <a:solidFill>
                <a:srgbClr val="FF0000"/>
              </a:solidFill>
            </a:endParaRPr>
          </a:p>
        </p:txBody>
      </p:sp>
      <p:sp>
        <p:nvSpPr>
          <p:cNvPr id="6" name="TextBox 5"/>
          <p:cNvSpPr txBox="1"/>
          <p:nvPr/>
        </p:nvSpPr>
        <p:spPr>
          <a:xfrm rot="19801434">
            <a:off x="1068093" y="5415091"/>
            <a:ext cx="1411088" cy="63094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500" dirty="0" smtClean="0">
                <a:solidFill>
                  <a:schemeClr val="accent1"/>
                </a:solidFill>
              </a:rPr>
              <a:t>Gratis!</a:t>
            </a:r>
            <a:endParaRPr lang="en-US" sz="3500" dirty="0">
              <a:solidFill>
                <a:schemeClr val="accent1"/>
              </a:solidFill>
            </a:endParaRPr>
          </a:p>
        </p:txBody>
      </p:sp>
    </p:spTree>
    <p:extLst>
      <p:ext uri="{BB962C8B-B14F-4D97-AF65-F5344CB8AC3E}">
        <p14:creationId xmlns:p14="http://schemas.microsoft.com/office/powerpoint/2010/main" val="77426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this RING thing?</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Metaphysical definition:</a:t>
            </a:r>
          </a:p>
          <a:p>
            <a:pPr marL="0" indent="0">
              <a:buNone/>
            </a:pPr>
            <a:r>
              <a:rPr lang="en-US" dirty="0"/>
              <a:t>	</a:t>
            </a:r>
            <a:endParaRPr lang="en-US" dirty="0" smtClean="0"/>
          </a:p>
          <a:p>
            <a:pPr marL="0" indent="0">
              <a:buNone/>
            </a:pPr>
            <a:r>
              <a:rPr lang="en-US" dirty="0"/>
              <a:t>	</a:t>
            </a:r>
            <a:r>
              <a:rPr lang="en-US" dirty="0" smtClean="0"/>
              <a:t>“</a:t>
            </a:r>
            <a:r>
              <a:rPr lang="en-US" i="1" dirty="0" smtClean="0"/>
              <a:t>Awesome network debugging platform”</a:t>
            </a:r>
          </a:p>
          <a:p>
            <a:pPr marL="0" indent="0">
              <a:buNone/>
            </a:pPr>
            <a:endParaRPr lang="en-US" dirty="0"/>
          </a:p>
          <a:p>
            <a:pPr marL="0" indent="0">
              <a:buNone/>
            </a:pPr>
            <a:r>
              <a:rPr lang="en-US" dirty="0"/>
              <a:t>F</a:t>
            </a:r>
            <a:r>
              <a:rPr lang="en-US" dirty="0" smtClean="0"/>
              <a:t>oundation:</a:t>
            </a:r>
          </a:p>
          <a:p>
            <a:pPr marL="0" indent="0">
              <a:buNone/>
            </a:pPr>
            <a:endParaRPr lang="en-US" dirty="0"/>
          </a:p>
          <a:p>
            <a:pPr marL="0" indent="0">
              <a:buNone/>
            </a:pPr>
            <a:r>
              <a:rPr lang="en-US" dirty="0" smtClean="0"/>
              <a:t>	</a:t>
            </a:r>
            <a:r>
              <a:rPr lang="en-US" i="1" dirty="0" smtClean="0"/>
              <a:t>Trust – I trust you with access to my resources, as you trust me with access to your resources</a:t>
            </a:r>
            <a:endParaRPr lang="en-US" i="1" dirty="0"/>
          </a:p>
        </p:txBody>
      </p:sp>
      <p:sp>
        <p:nvSpPr>
          <p:cNvPr id="4" name="Footer Placeholder 3"/>
          <p:cNvSpPr>
            <a:spLocks noGrp="1"/>
          </p:cNvSpPr>
          <p:nvPr>
            <p:ph type="ftr" sz="quarter" idx="11"/>
          </p:nvPr>
        </p:nvSpPr>
        <p:spPr/>
        <p:txBody>
          <a:bodyPr/>
          <a:lstStyle/>
          <a:p>
            <a:r>
              <a:rPr lang="en-US" smtClean="0"/>
              <a:t>NLNOG RING SQA</a:t>
            </a:r>
            <a:endParaRPr lang="en-US"/>
          </a:p>
        </p:txBody>
      </p:sp>
    </p:spTree>
    <p:extLst>
      <p:ext uri="{BB962C8B-B14F-4D97-AF65-F5344CB8AC3E}">
        <p14:creationId xmlns:p14="http://schemas.microsoft.com/office/powerpoint/2010/main" val="213157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gossamerthrea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217" y="3402067"/>
            <a:ext cx="2540000" cy="1270000"/>
          </a:xfrm>
          <a:prstGeom prst="rect">
            <a:avLst/>
          </a:prstGeom>
        </p:spPr>
      </p:pic>
      <p:sp>
        <p:nvSpPr>
          <p:cNvPr id="2" name="Title 1"/>
          <p:cNvSpPr>
            <a:spLocks noGrp="1"/>
          </p:cNvSpPr>
          <p:nvPr>
            <p:ph type="title"/>
          </p:nvPr>
        </p:nvSpPr>
        <p:spPr/>
        <p:txBody>
          <a:bodyPr>
            <a:normAutofit fontScale="90000"/>
          </a:bodyPr>
          <a:lstStyle/>
          <a:p>
            <a:r>
              <a:rPr lang="en-US" dirty="0" smtClean="0"/>
              <a:t>Participants from all walks of life, </a:t>
            </a:r>
            <a:br>
              <a:rPr lang="en-US" dirty="0" smtClean="0"/>
            </a:br>
            <a:r>
              <a:rPr lang="en-US" dirty="0" smtClean="0"/>
              <a:t>a random selection</a:t>
            </a:r>
            <a:endParaRPr lang="en-US" dirty="0"/>
          </a:p>
        </p:txBody>
      </p:sp>
      <p:sp>
        <p:nvSpPr>
          <p:cNvPr id="4" name="Footer Placeholder 3"/>
          <p:cNvSpPr>
            <a:spLocks noGrp="1"/>
          </p:cNvSpPr>
          <p:nvPr>
            <p:ph type="ftr" sz="quarter" idx="11"/>
          </p:nvPr>
        </p:nvSpPr>
        <p:spPr/>
        <p:txBody>
          <a:bodyPr/>
          <a:lstStyle/>
          <a:p>
            <a:r>
              <a:rPr lang="en-US" smtClean="0"/>
              <a:t>NLNOG RING SQA</a:t>
            </a:r>
            <a:endParaRPr lang="en-US"/>
          </a:p>
        </p:txBody>
      </p:sp>
      <p:pic>
        <p:nvPicPr>
          <p:cNvPr id="7" name="Picture 6" descr="spacen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6" y="1507365"/>
            <a:ext cx="2032000" cy="546100"/>
          </a:xfrm>
          <a:prstGeom prst="rect">
            <a:avLst/>
          </a:prstGeom>
        </p:spPr>
      </p:pic>
      <p:pic>
        <p:nvPicPr>
          <p:cNvPr id="13" name="Picture 12" descr="a2bintern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769" y="4562466"/>
            <a:ext cx="928062" cy="730757"/>
          </a:xfrm>
          <a:prstGeom prst="rect">
            <a:avLst/>
          </a:prstGeom>
        </p:spPr>
      </p:pic>
      <p:pic>
        <p:nvPicPr>
          <p:cNvPr id="16" name="Picture 15" descr="amaz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08" y="3916945"/>
            <a:ext cx="1905000" cy="762000"/>
          </a:xfrm>
          <a:prstGeom prst="rect">
            <a:avLst/>
          </a:prstGeom>
        </p:spPr>
      </p:pic>
      <p:pic>
        <p:nvPicPr>
          <p:cNvPr id="19" name="Picture 18" descr="apni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9209" y="2304740"/>
            <a:ext cx="2540000" cy="660400"/>
          </a:xfrm>
          <a:prstGeom prst="rect">
            <a:avLst/>
          </a:prstGeom>
        </p:spPr>
      </p:pic>
      <p:pic>
        <p:nvPicPr>
          <p:cNvPr id="25" name="Picture 24" descr="td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117" y="5167088"/>
            <a:ext cx="1270000" cy="1079500"/>
          </a:xfrm>
          <a:prstGeom prst="rect">
            <a:avLst/>
          </a:prstGeom>
        </p:spPr>
      </p:pic>
      <p:pic>
        <p:nvPicPr>
          <p:cNvPr id="31" name="Picture 30" descr="strat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1566" y="4535205"/>
            <a:ext cx="2108200" cy="546100"/>
          </a:xfrm>
          <a:prstGeom prst="rect">
            <a:avLst/>
          </a:prstGeom>
        </p:spPr>
      </p:pic>
      <p:pic>
        <p:nvPicPr>
          <p:cNvPr id="34" name="Picture 33" descr="claran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5279" y="5552182"/>
            <a:ext cx="2477443" cy="547896"/>
          </a:xfrm>
          <a:prstGeom prst="rect">
            <a:avLst/>
          </a:prstGeom>
        </p:spPr>
      </p:pic>
      <p:pic>
        <p:nvPicPr>
          <p:cNvPr id="37" name="Picture 36" descr="surfne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268" y="2275381"/>
            <a:ext cx="1436999" cy="689759"/>
          </a:xfrm>
          <a:prstGeom prst="rect">
            <a:avLst/>
          </a:prstGeom>
        </p:spPr>
      </p:pic>
      <p:pic>
        <p:nvPicPr>
          <p:cNvPr id="40" name="Picture 39" descr="xs4all.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2821" y="3680160"/>
            <a:ext cx="2540000" cy="736600"/>
          </a:xfrm>
          <a:prstGeom prst="rect">
            <a:avLst/>
          </a:prstGeom>
        </p:spPr>
      </p:pic>
      <p:pic>
        <p:nvPicPr>
          <p:cNvPr id="43" name="Picture 42" descr="pcextrem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30487" y="1507365"/>
            <a:ext cx="1978625" cy="546100"/>
          </a:xfrm>
          <a:prstGeom prst="rect">
            <a:avLst/>
          </a:prstGeom>
        </p:spPr>
      </p:pic>
      <p:pic>
        <p:nvPicPr>
          <p:cNvPr id="46" name="Picture 45" descr="softlaye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26663" y="1417638"/>
            <a:ext cx="1904802" cy="952401"/>
          </a:xfrm>
          <a:prstGeom prst="rect">
            <a:avLst/>
          </a:prstGeom>
        </p:spPr>
      </p:pic>
      <p:pic>
        <p:nvPicPr>
          <p:cNvPr id="52" name="Picture 51" descr="belwu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91117" y="2221350"/>
            <a:ext cx="2197100" cy="889000"/>
          </a:xfrm>
          <a:prstGeom prst="rect">
            <a:avLst/>
          </a:prstGeom>
        </p:spPr>
      </p:pic>
      <p:pic>
        <p:nvPicPr>
          <p:cNvPr id="22" name="Picture 21" descr="ebayclassifiedsgroup.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5235" y="2813761"/>
            <a:ext cx="2032000" cy="1333500"/>
          </a:xfrm>
          <a:prstGeom prst="rect">
            <a:avLst/>
          </a:prstGeom>
        </p:spPr>
      </p:pic>
      <p:pic>
        <p:nvPicPr>
          <p:cNvPr id="55" name="Picture 54" descr="sidn.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9209" y="1188558"/>
            <a:ext cx="1621483" cy="1032792"/>
          </a:xfrm>
          <a:prstGeom prst="rect">
            <a:avLst/>
          </a:prstGeom>
        </p:spPr>
      </p:pic>
      <p:pic>
        <p:nvPicPr>
          <p:cNvPr id="58" name="Picture 57" descr="bit.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09112" y="4535205"/>
            <a:ext cx="1644208" cy="904314"/>
          </a:xfrm>
          <a:prstGeom prst="rect">
            <a:avLst/>
          </a:prstGeom>
        </p:spPr>
      </p:pic>
      <p:pic>
        <p:nvPicPr>
          <p:cNvPr id="28" name="Picture 27" descr="leaseweb.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81909" y="2646945"/>
            <a:ext cx="2514600" cy="1270000"/>
          </a:xfrm>
          <a:prstGeom prst="rect">
            <a:avLst/>
          </a:prstGeom>
        </p:spPr>
      </p:pic>
      <p:pic>
        <p:nvPicPr>
          <p:cNvPr id="3" name="Picture 2" descr="nt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555769" y="5552182"/>
            <a:ext cx="3042138" cy="988695"/>
          </a:xfrm>
          <a:prstGeom prst="rect">
            <a:avLst/>
          </a:prstGeom>
        </p:spPr>
      </p:pic>
    </p:spTree>
    <p:extLst>
      <p:ext uri="{BB962C8B-B14F-4D97-AF65-F5344CB8AC3E}">
        <p14:creationId xmlns:p14="http://schemas.microsoft.com/office/powerpoint/2010/main" val="163566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start? (1/2)</a:t>
            </a:r>
            <a:endParaRPr lang="en-US" dirty="0"/>
          </a:p>
        </p:txBody>
      </p:sp>
      <p:sp>
        <p:nvSpPr>
          <p:cNvPr id="3" name="Content Placeholder 2"/>
          <p:cNvSpPr>
            <a:spLocks noGrp="1"/>
          </p:cNvSpPr>
          <p:nvPr>
            <p:ph idx="1"/>
          </p:nvPr>
        </p:nvSpPr>
        <p:spPr>
          <a:xfrm>
            <a:off x="457200" y="1257853"/>
            <a:ext cx="8229600" cy="4525963"/>
          </a:xfrm>
        </p:spPr>
        <p:txBody>
          <a:bodyPr/>
          <a:lstStyle/>
          <a:p>
            <a:pPr marL="0" indent="0">
              <a:buNone/>
            </a:pPr>
            <a:r>
              <a:rPr lang="en-US" dirty="0" smtClean="0"/>
              <a:t>In December 2010 a friend of mine had some</a:t>
            </a:r>
          </a:p>
          <a:p>
            <a:pPr marL="0" indent="0">
              <a:buNone/>
            </a:pPr>
            <a:r>
              <a:rPr lang="en-US" dirty="0"/>
              <a:t>	</a:t>
            </a:r>
            <a:r>
              <a:rPr lang="en-US" dirty="0" smtClean="0"/>
              <a:t>					</a:t>
            </a:r>
            <a:r>
              <a:rPr lang="en-US" dirty="0" err="1" smtClean="0"/>
              <a:t>src</a:t>
            </a:r>
            <a:r>
              <a:rPr lang="en-US" dirty="0" smtClean="0"/>
              <a:t>/</a:t>
            </a:r>
            <a:r>
              <a:rPr lang="en-US" dirty="0" err="1" smtClean="0"/>
              <a:t>dst</a:t>
            </a:r>
            <a:r>
              <a:rPr lang="en-US" dirty="0" smtClean="0"/>
              <a:t> IP related problems</a:t>
            </a:r>
            <a:endParaRPr lang="en-US" dirty="0"/>
          </a:p>
        </p:txBody>
      </p:sp>
      <p:sp>
        <p:nvSpPr>
          <p:cNvPr id="4" name="Footer Placeholder 3"/>
          <p:cNvSpPr>
            <a:spLocks noGrp="1"/>
          </p:cNvSpPr>
          <p:nvPr>
            <p:ph type="ftr" sz="quarter" idx="11"/>
          </p:nvPr>
        </p:nvSpPr>
        <p:spPr/>
        <p:txBody>
          <a:bodyPr/>
          <a:lstStyle/>
          <a:p>
            <a:r>
              <a:rPr lang="en-US" smtClean="0"/>
              <a:t>NLNOG RING SQA</a:t>
            </a:r>
            <a:endParaRPr lang="en-US"/>
          </a:p>
        </p:txBody>
      </p:sp>
      <p:pic>
        <p:nvPicPr>
          <p:cNvPr id="5" name="Picture 4" descr="why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786519"/>
            <a:ext cx="5444435" cy="4934956"/>
          </a:xfrm>
          <a:prstGeom prst="rect">
            <a:avLst/>
          </a:prstGeom>
        </p:spPr>
      </p:pic>
    </p:spTree>
    <p:extLst>
      <p:ext uri="{BB962C8B-B14F-4D97-AF65-F5344CB8AC3E}">
        <p14:creationId xmlns:p14="http://schemas.microsoft.com/office/powerpoint/2010/main" val="265882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start? (2/2)</a:t>
            </a:r>
            <a:endParaRPr lang="en-US" dirty="0"/>
          </a:p>
        </p:txBody>
      </p:sp>
      <p:sp>
        <p:nvSpPr>
          <p:cNvPr id="3" name="Content Placeholder 2"/>
          <p:cNvSpPr>
            <a:spLocks noGrp="1"/>
          </p:cNvSpPr>
          <p:nvPr>
            <p:ph idx="1"/>
          </p:nvPr>
        </p:nvSpPr>
        <p:spPr>
          <a:xfrm>
            <a:off x="457200" y="1257853"/>
            <a:ext cx="8229600" cy="4525963"/>
          </a:xfrm>
        </p:spPr>
        <p:txBody>
          <a:bodyPr/>
          <a:lstStyle/>
          <a:p>
            <a:pPr marL="0" indent="0">
              <a:buNone/>
            </a:pPr>
            <a:r>
              <a:rPr lang="en-US" dirty="0" smtClean="0"/>
              <a:t>He asked for help (</a:t>
            </a:r>
            <a:r>
              <a:rPr lang="en-US" dirty="0" err="1" smtClean="0"/>
              <a:t>pingsweep</a:t>
            </a:r>
            <a:r>
              <a:rPr lang="en-US" dirty="0" smtClean="0"/>
              <a:t>, </a:t>
            </a:r>
            <a:r>
              <a:rPr lang="en-US" dirty="0" err="1" smtClean="0"/>
              <a:t>traceroute</a:t>
            </a:r>
            <a:r>
              <a:rPr lang="en-US" dirty="0" smtClean="0"/>
              <a:t>, </a:t>
            </a:r>
            <a:r>
              <a:rPr lang="en-US" dirty="0" err="1" smtClean="0"/>
              <a:t>etc</a:t>
            </a:r>
            <a:r>
              <a:rPr lang="en-US" dirty="0" smtClean="0"/>
              <a:t>),</a:t>
            </a:r>
          </a:p>
          <a:p>
            <a:pPr marL="0" indent="0">
              <a:buNone/>
            </a:pPr>
            <a:r>
              <a:rPr lang="en-US" dirty="0"/>
              <a:t>	</a:t>
            </a:r>
            <a:r>
              <a:rPr lang="en-US" dirty="0" smtClean="0"/>
              <a:t>					but this took time…</a:t>
            </a:r>
            <a:endParaRPr lang="en-US" dirty="0"/>
          </a:p>
        </p:txBody>
      </p:sp>
      <p:sp>
        <p:nvSpPr>
          <p:cNvPr id="4" name="Footer Placeholder 3"/>
          <p:cNvSpPr>
            <a:spLocks noGrp="1"/>
          </p:cNvSpPr>
          <p:nvPr>
            <p:ph type="ftr" sz="quarter" idx="11"/>
          </p:nvPr>
        </p:nvSpPr>
        <p:spPr/>
        <p:txBody>
          <a:bodyPr/>
          <a:lstStyle/>
          <a:p>
            <a:r>
              <a:rPr lang="en-US" smtClean="0"/>
              <a:t>NLNOG RING SQA</a:t>
            </a:r>
            <a:endParaRPr lang="en-US"/>
          </a:p>
        </p:txBody>
      </p:sp>
      <p:pic>
        <p:nvPicPr>
          <p:cNvPr id="6" name="Picture 5" descr="why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957" y="1807268"/>
            <a:ext cx="5455478" cy="4714734"/>
          </a:xfrm>
          <a:prstGeom prst="rect">
            <a:avLst/>
          </a:prstGeom>
        </p:spPr>
      </p:pic>
    </p:spTree>
    <p:extLst>
      <p:ext uri="{BB962C8B-B14F-4D97-AF65-F5344CB8AC3E}">
        <p14:creationId xmlns:p14="http://schemas.microsoft.com/office/powerpoint/2010/main" val="233575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NLNOG RING SQA</a:t>
            </a:r>
            <a:endParaRPr lang="en-US"/>
          </a:p>
        </p:txBody>
      </p:sp>
      <p:pic>
        <p:nvPicPr>
          <p:cNvPr id="9" name="Picture 8" descr="3r1oa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30" y="862062"/>
            <a:ext cx="7798749" cy="4599614"/>
          </a:xfrm>
          <a:prstGeom prst="rect">
            <a:avLst/>
          </a:prstGeom>
        </p:spPr>
      </p:pic>
    </p:spTree>
    <p:extLst>
      <p:ext uri="{BB962C8B-B14F-4D97-AF65-F5344CB8AC3E}">
        <p14:creationId xmlns:p14="http://schemas.microsoft.com/office/powerpoint/2010/main" val="73567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RING – </a:t>
            </a:r>
            <a:r>
              <a:rPr lang="en-US" dirty="0" smtClean="0"/>
              <a:t>Sep ‘</a:t>
            </a:r>
            <a:r>
              <a:rPr lang="en-US" dirty="0" smtClean="0"/>
              <a:t>15</a:t>
            </a:r>
            <a:endParaRPr lang="en-US" dirty="0"/>
          </a:p>
        </p:txBody>
      </p:sp>
      <p:sp>
        <p:nvSpPr>
          <p:cNvPr id="4" name="Footer Placeholder 3"/>
          <p:cNvSpPr>
            <a:spLocks noGrp="1"/>
          </p:cNvSpPr>
          <p:nvPr>
            <p:ph type="ftr" sz="quarter" idx="11"/>
          </p:nvPr>
        </p:nvSpPr>
        <p:spPr/>
        <p:txBody>
          <a:bodyPr/>
          <a:lstStyle/>
          <a:p>
            <a:r>
              <a:rPr lang="en-US" smtClean="0"/>
              <a:t>NLNOG RING SQA</a:t>
            </a: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52814089"/>
              </p:ext>
            </p:extLst>
          </p:nvPr>
        </p:nvGraphicFramePr>
        <p:xfrm>
          <a:off x="457200" y="1600200"/>
          <a:ext cx="8229600" cy="74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388 nodes</a:t>
                      </a:r>
                      <a:endParaRPr lang="en-US" dirty="0"/>
                    </a:p>
                  </a:txBody>
                  <a:tcPr/>
                </a:tc>
                <a:tc>
                  <a:txBody>
                    <a:bodyPr/>
                    <a:lstStyle/>
                    <a:p>
                      <a:pPr algn="ctr"/>
                      <a:r>
                        <a:rPr lang="en-US" dirty="0" smtClean="0"/>
                        <a:t>46 countries</a:t>
                      </a:r>
                      <a:endParaRPr lang="en-US" dirty="0"/>
                    </a:p>
                  </a:txBody>
                  <a:tcPr/>
                </a:tc>
              </a:tr>
              <a:tr h="370840">
                <a:tc>
                  <a:txBody>
                    <a:bodyPr/>
                    <a:lstStyle/>
                    <a:p>
                      <a:pPr algn="ctr"/>
                      <a:r>
                        <a:rPr lang="en-US" dirty="0" smtClean="0"/>
                        <a:t>346 Autonomous</a:t>
                      </a:r>
                      <a:r>
                        <a:rPr lang="en-US" baseline="0" dirty="0" smtClean="0"/>
                        <a:t> </a:t>
                      </a:r>
                      <a:r>
                        <a:rPr lang="en-US" baseline="0" dirty="0" smtClean="0"/>
                        <a:t>Systems</a:t>
                      </a:r>
                      <a:endParaRPr lang="en-US" dirty="0"/>
                    </a:p>
                  </a:txBody>
                  <a:tcPr/>
                </a:tc>
                <a:tc>
                  <a:txBody>
                    <a:bodyPr/>
                    <a:lstStyle/>
                    <a:p>
                      <a:pPr algn="ctr"/>
                      <a:r>
                        <a:rPr lang="en-US" dirty="0" smtClean="0"/>
                        <a:t>Still growing!</a:t>
                      </a:r>
                      <a:endParaRPr lang="en-US" dirty="0"/>
                    </a:p>
                  </a:txBody>
                  <a:tcPr/>
                </a:tc>
              </a:tr>
            </a:tbl>
          </a:graphicData>
        </a:graphic>
      </p:graphicFrame>
      <p:sp>
        <p:nvSpPr>
          <p:cNvPr id="9" name="TextBox 8"/>
          <p:cNvSpPr txBox="1"/>
          <p:nvPr/>
        </p:nvSpPr>
        <p:spPr>
          <a:xfrm>
            <a:off x="3600174" y="2551043"/>
            <a:ext cx="1697901" cy="369332"/>
          </a:xfrm>
          <a:prstGeom prst="rect">
            <a:avLst/>
          </a:prstGeom>
          <a:noFill/>
        </p:spPr>
        <p:txBody>
          <a:bodyPr wrap="none" rtlCol="0">
            <a:spAutoFit/>
          </a:bodyPr>
          <a:lstStyle/>
          <a:p>
            <a:r>
              <a:rPr lang="en-US" dirty="0" smtClean="0"/>
              <a:t>November 2014</a:t>
            </a:r>
            <a:endParaRPr lang="en-US" dirty="0"/>
          </a:p>
        </p:txBody>
      </p:sp>
      <p:pic>
        <p:nvPicPr>
          <p:cNvPr id="3" name="Picture 2" descr="ff854a423560cb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382354"/>
            <a:ext cx="8686800" cy="4339121"/>
          </a:xfrm>
          <a:prstGeom prst="rect">
            <a:avLst/>
          </a:prstGeom>
        </p:spPr>
      </p:pic>
    </p:spTree>
    <p:extLst>
      <p:ext uri="{BB962C8B-B14F-4D97-AF65-F5344CB8AC3E}">
        <p14:creationId xmlns:p14="http://schemas.microsoft.com/office/powerpoint/2010/main" val="21691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CLI uses</a:t>
            </a:r>
            <a:endParaRPr lang="en-US" dirty="0"/>
          </a:p>
        </p:txBody>
      </p:sp>
      <p:sp>
        <p:nvSpPr>
          <p:cNvPr id="3" name="Content Placeholder 2"/>
          <p:cNvSpPr>
            <a:spLocks noGrp="1"/>
          </p:cNvSpPr>
          <p:nvPr>
            <p:ph idx="1"/>
          </p:nvPr>
        </p:nvSpPr>
        <p:spPr/>
        <p:txBody>
          <a:bodyPr/>
          <a:lstStyle/>
          <a:p>
            <a:r>
              <a:rPr lang="en-US" dirty="0" smtClean="0"/>
              <a:t>Use dig to check </a:t>
            </a:r>
            <a:r>
              <a:rPr lang="en-US" dirty="0" err="1" smtClean="0"/>
              <a:t>nameservers</a:t>
            </a:r>
            <a:r>
              <a:rPr lang="en-US" dirty="0" smtClean="0"/>
              <a:t> from 300 ASNs</a:t>
            </a:r>
          </a:p>
          <a:p>
            <a:r>
              <a:rPr lang="en-US" dirty="0" err="1" smtClean="0"/>
              <a:t>Traceroute</a:t>
            </a:r>
            <a:r>
              <a:rPr lang="en-US" dirty="0" smtClean="0"/>
              <a:t> from 300+ nodes to your target</a:t>
            </a:r>
          </a:p>
          <a:p>
            <a:r>
              <a:rPr lang="en-US" dirty="0" smtClean="0"/>
              <a:t>MTU testing between you and others</a:t>
            </a:r>
          </a:p>
          <a:p>
            <a:r>
              <a:rPr lang="en-US" dirty="0" smtClean="0"/>
              <a:t>Port scanning</a:t>
            </a:r>
          </a:p>
          <a:p>
            <a:r>
              <a:rPr lang="en-US" dirty="0" smtClean="0"/>
              <a:t>Debug L2/L3 load balancing issues</a:t>
            </a:r>
          </a:p>
          <a:p>
            <a:r>
              <a:rPr lang="en-US" dirty="0" smtClean="0"/>
              <a:t>Anything!</a:t>
            </a:r>
            <a:endParaRPr lang="en-US" dirty="0"/>
          </a:p>
        </p:txBody>
      </p:sp>
      <p:sp>
        <p:nvSpPr>
          <p:cNvPr id="4" name="Footer Placeholder 3"/>
          <p:cNvSpPr>
            <a:spLocks noGrp="1"/>
          </p:cNvSpPr>
          <p:nvPr>
            <p:ph type="ftr" sz="quarter" idx="11"/>
          </p:nvPr>
        </p:nvSpPr>
        <p:spPr/>
        <p:txBody>
          <a:bodyPr/>
          <a:lstStyle/>
          <a:p>
            <a:r>
              <a:rPr lang="en-US" smtClean="0"/>
              <a:t>NLNOG RING SQA</a:t>
            </a:r>
            <a:endParaRPr lang="en-US"/>
          </a:p>
        </p:txBody>
      </p:sp>
    </p:spTree>
    <p:extLst>
      <p:ext uri="{BB962C8B-B14F-4D97-AF65-F5344CB8AC3E}">
        <p14:creationId xmlns:p14="http://schemas.microsoft.com/office/powerpoint/2010/main" val="252917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1489</TotalTime>
  <Words>1325</Words>
  <Application>Microsoft Macintosh PowerPoint</Application>
  <PresentationFormat>On-screen Show (4:3)</PresentationFormat>
  <Paragraphs>182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Agenda</vt:lpstr>
      <vt:lpstr>So, what’s this RING thing?</vt:lpstr>
      <vt:lpstr>Participants from all walks of life,  a random selection</vt:lpstr>
      <vt:lpstr>How did it start? (1/2)</vt:lpstr>
      <vt:lpstr>How did it start? (2/2)</vt:lpstr>
      <vt:lpstr>PowerPoint Presentation</vt:lpstr>
      <vt:lpstr>State of the RING – Sep ‘15</vt:lpstr>
      <vt:lpstr>Other CLI uses</vt:lpstr>
      <vt:lpstr>RING SQA</vt:lpstr>
      <vt:lpstr>RING SQA high level</vt:lpstr>
      <vt:lpstr>How?</vt:lpstr>
      <vt:lpstr>ANY TO ANY PROBING BABY!!!</vt:lpstr>
      <vt:lpstr>Then what?</vt:lpstr>
      <vt:lpstr>Nobody else offers this for free</vt:lpstr>
      <vt:lpstr>PowerPoint Presentation</vt:lpstr>
      <vt:lpstr>PowerPoint Presentation</vt:lpstr>
      <vt:lpstr>PowerPoint Presentation</vt:lpstr>
      <vt:lpstr>How to get SQA?</vt:lpstr>
      <vt:lpstr>How to use it?</vt:lpstr>
      <vt:lpstr>How to join?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 Snijders</dc:creator>
  <cp:lastModifiedBy>Job Snijders</cp:lastModifiedBy>
  <cp:revision>64</cp:revision>
  <dcterms:created xsi:type="dcterms:W3CDTF">2012-09-24T09:17:21Z</dcterms:created>
  <dcterms:modified xsi:type="dcterms:W3CDTF">2015-09-17T21:14:02Z</dcterms:modified>
</cp:coreProperties>
</file>