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1"/>
  </p:notesMasterIdLst>
  <p:sldIdLst>
    <p:sldId id="256" r:id="rId2"/>
    <p:sldId id="258" r:id="rId3"/>
    <p:sldId id="279" r:id="rId4"/>
    <p:sldId id="280" r:id="rId5"/>
    <p:sldId id="281" r:id="rId6"/>
    <p:sldId id="282" r:id="rId7"/>
    <p:sldId id="283" r:id="rId8"/>
    <p:sldId id="259" r:id="rId9"/>
    <p:sldId id="284" r:id="rId10"/>
    <p:sldId id="260" r:id="rId11"/>
    <p:sldId id="261" r:id="rId12"/>
    <p:sldId id="278" r:id="rId13"/>
    <p:sldId id="286" r:id="rId14"/>
    <p:sldId id="262" r:id="rId15"/>
    <p:sldId id="263" r:id="rId16"/>
    <p:sldId id="264" r:id="rId17"/>
    <p:sldId id="265" r:id="rId18"/>
    <p:sldId id="276" r:id="rId19"/>
    <p:sldId id="266" r:id="rId20"/>
    <p:sldId id="267" r:id="rId21"/>
    <p:sldId id="271" r:id="rId22"/>
    <p:sldId id="270" r:id="rId23"/>
    <p:sldId id="269" r:id="rId24"/>
    <p:sldId id="277" r:id="rId25"/>
    <p:sldId id="268" r:id="rId26"/>
    <p:sldId id="273" r:id="rId27"/>
    <p:sldId id="274" r:id="rId28"/>
    <p:sldId id="285" r:id="rId29"/>
    <p:sldId id="27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8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7A056-5642-3B4B-BEBB-4AB5038BBACA}" type="datetimeFigureOut">
              <a:rPr lang="en-US" smtClean="0"/>
              <a:t>17-09-15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46E12-3859-F547-AEBE-25F9B691E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70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Doing</a:t>
            </a:r>
            <a:r>
              <a:rPr lang="en-US" baseline="0" dirty="0" smtClean="0"/>
              <a:t> mobile satellite since 2006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6E12-3859-F547-AEBE-25F9B691EB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69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more mobile satellite providers, such as Iridium, but we will focus</a:t>
            </a:r>
            <a:r>
              <a:rPr lang="en-US" baseline="0" dirty="0" smtClean="0"/>
              <a:t> on Inmarsat.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6E12-3859-F547-AEBE-25F9B691EB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04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dirty="0" smtClean="0">
                <a:latin typeface="Courier New"/>
                <a:cs typeface="Courier New"/>
              </a:rPr>
              <a:t>176.58.104.168 = sinkhole.sidnlabs.nl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6E12-3859-F547-AEBE-25F9B691EB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17-09-15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nl-NL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17-09-15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17-09-15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17-09-15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17-09-15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17-09-15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17-09-15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17-09-15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17-09-15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17-09-15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17-09-15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nl-NL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17-09-15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Niels Raijer, Fusix Networks BV</a:t>
            </a:r>
          </a:p>
          <a:p>
            <a:r>
              <a:rPr lang="en-US" dirty="0" smtClean="0"/>
              <a:t>NLNOG Day 2015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17581" y="1885980"/>
            <a:ext cx="7175351" cy="3039477"/>
          </a:xfrm>
        </p:spPr>
        <p:txBody>
          <a:bodyPr/>
          <a:lstStyle/>
          <a:p>
            <a:r>
              <a:rPr lang="en-US" dirty="0" smtClean="0"/>
              <a:t>A look at the state of mobile satellite Internet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01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satellite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Our </a:t>
            </a:r>
            <a:r>
              <a:rPr lang="en-US" dirty="0"/>
              <a:t>customers are </a:t>
            </a:r>
            <a:r>
              <a:rPr lang="en-US" dirty="0" smtClean="0"/>
              <a:t>typically Inmarsat </a:t>
            </a:r>
            <a:r>
              <a:rPr lang="en-US" dirty="0"/>
              <a:t>Distribution Partners</a:t>
            </a:r>
          </a:p>
          <a:p>
            <a:r>
              <a:rPr lang="en-US" dirty="0" smtClean="0"/>
              <a:t>This service is not very high speed &amp; has a huge latency</a:t>
            </a:r>
          </a:p>
          <a:p>
            <a:r>
              <a:rPr lang="en-US" dirty="0" smtClean="0"/>
              <a:t>But it works absolutely anywhere (OK, not if you are almost exactly on one of the poles)</a:t>
            </a:r>
          </a:p>
          <a:p>
            <a:r>
              <a:rPr lang="en-US" dirty="0" smtClean="0"/>
              <a:t>So yes – the service sucks. But it is all they have</a:t>
            </a:r>
          </a:p>
          <a:p>
            <a:r>
              <a:rPr lang="en-US" dirty="0" smtClean="0"/>
              <a:t>Traffic cost: multiple dollars per megabyte transferred</a:t>
            </a:r>
          </a:p>
        </p:txBody>
      </p:sp>
    </p:spTree>
    <p:extLst>
      <p:ext uri="{BB962C8B-B14F-4D97-AF65-F5344CB8AC3E}">
        <p14:creationId xmlns:p14="http://schemas.microsoft.com/office/powerpoint/2010/main" val="3784216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Inmarsat BGAN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BGAN = Broadband Global Area Network</a:t>
            </a:r>
          </a:p>
          <a:p>
            <a:r>
              <a:rPr lang="en-US" dirty="0" smtClean="0"/>
              <a:t>Three flavors: land (=BGAN), maritime (=FBB), aero (=SBB)</a:t>
            </a:r>
          </a:p>
          <a:p>
            <a:r>
              <a:rPr lang="en-US" dirty="0" smtClean="0"/>
              <a:t>Broadband = up to 492 </a:t>
            </a:r>
            <a:r>
              <a:rPr lang="en-US" dirty="0" err="1" smtClean="0"/>
              <a:t>kbit</a:t>
            </a:r>
            <a:r>
              <a:rPr lang="en-US" dirty="0" smtClean="0"/>
              <a:t>/s up &amp; down</a:t>
            </a:r>
          </a:p>
          <a:p>
            <a:r>
              <a:rPr lang="en-US" dirty="0" smtClean="0"/>
              <a:t>3G network – DPs have an APN with their own RADIUS </a:t>
            </a:r>
            <a:r>
              <a:rPr lang="en-US" dirty="0" smtClean="0"/>
              <a:t>servers for address assignment, </a:t>
            </a:r>
            <a:r>
              <a:rPr lang="en-US" dirty="0" smtClean="0"/>
              <a:t>traffic delivered from Inmarsat GGSN via IPSec tunnel</a:t>
            </a:r>
          </a:p>
          <a:p>
            <a:r>
              <a:rPr lang="en-US" dirty="0" smtClean="0"/>
              <a:t>Uses L-band frequencies (= 1 – 2 GHz)</a:t>
            </a:r>
          </a:p>
          <a:p>
            <a:r>
              <a:rPr lang="en-US" dirty="0" smtClean="0"/>
              <a:t>IPv6: No. IPv6. (Outside the lab, that is.)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196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BGAN terminals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19"/>
            <a:ext cx="3755723" cy="364064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end user equipment (User Terminal or UT) differs in size and shape depending on:</a:t>
            </a:r>
          </a:p>
          <a:p>
            <a:pPr lvl="1"/>
            <a:r>
              <a:rPr lang="en-US" dirty="0" smtClean="0"/>
              <a:t>Speed required (higher speeds need bigger antennae)</a:t>
            </a:r>
          </a:p>
          <a:p>
            <a:pPr lvl="1"/>
            <a:r>
              <a:rPr lang="en-US" dirty="0" smtClean="0"/>
              <a:t>Type of service</a:t>
            </a:r>
          </a:p>
          <a:p>
            <a:pPr lvl="2"/>
            <a:r>
              <a:rPr lang="en-US" dirty="0" smtClean="0"/>
              <a:t>BGAN = book-sized terminal that needs to be aimed at the satellite</a:t>
            </a:r>
          </a:p>
          <a:p>
            <a:pPr lvl="2"/>
            <a:r>
              <a:rPr lang="en-US" dirty="0" smtClean="0"/>
              <a:t>FBB = dome antenna with auto-aiming plus below decks equipment (BDE)</a:t>
            </a:r>
          </a:p>
          <a:p>
            <a:pPr lvl="2"/>
            <a:r>
              <a:rPr lang="en-US" dirty="0" smtClean="0"/>
              <a:t>SBB = omnidirectional antenna plus Line Replaceable Unit (LRU)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764" y="822239"/>
            <a:ext cx="3597065" cy="1740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69029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5961_1663604802800_3179782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99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333" y="4372168"/>
            <a:ext cx="7367468" cy="1143000"/>
          </a:xfrm>
        </p:spPr>
        <p:txBody>
          <a:bodyPr/>
          <a:lstStyle/>
          <a:p>
            <a:r>
              <a:rPr lang="en-US" dirty="0" smtClean="0"/>
              <a:t>Inmarsat Global Express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Global Express is deployed as we speak</a:t>
            </a:r>
          </a:p>
          <a:p>
            <a:r>
              <a:rPr lang="en-US" dirty="0" smtClean="0"/>
              <a:t>Speeds up to tens of megabits per second</a:t>
            </a:r>
          </a:p>
          <a:p>
            <a:r>
              <a:rPr lang="en-US" dirty="0" smtClean="0"/>
              <a:t>Ethernet network with service delivery inside VLANs and routed subnets announced via BGP</a:t>
            </a:r>
          </a:p>
          <a:p>
            <a:r>
              <a:rPr lang="en-US" dirty="0" smtClean="0"/>
              <a:t>Uses </a:t>
            </a:r>
            <a:r>
              <a:rPr lang="en-US" dirty="0" err="1" smtClean="0"/>
              <a:t>Ka</a:t>
            </a:r>
            <a:r>
              <a:rPr lang="en-US" dirty="0" smtClean="0"/>
              <a:t>-band frequencies (20 – 30 GHz). Sensitive to rain fade, uses BGAN as backup</a:t>
            </a:r>
          </a:p>
          <a:p>
            <a:r>
              <a:rPr lang="en-US" dirty="0" smtClean="0"/>
              <a:t>IPv6: Yes. Or. Wait what? (Not even in the lab yet.)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978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Geostationary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51472" y="665179"/>
            <a:ext cx="3254327" cy="34747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Both services use geostationary satellites</a:t>
            </a:r>
          </a:p>
          <a:p>
            <a:r>
              <a:rPr lang="en-US" dirty="0" smtClean="0"/>
              <a:t>Satellites don’t seem to move when viewed from the earth</a:t>
            </a:r>
          </a:p>
          <a:p>
            <a:r>
              <a:rPr lang="en-US" dirty="0" smtClean="0"/>
              <a:t>Explains non-coverage on the poles</a:t>
            </a:r>
          </a:p>
          <a:p>
            <a:r>
              <a:rPr lang="en-US" dirty="0" smtClean="0"/>
              <a:t>Explains latency (36,000 km above equator)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77" y="721246"/>
            <a:ext cx="4477127" cy="286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8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Some of the </a:t>
            </a:r>
            <a:r>
              <a:rPr lang="en-US" dirty="0"/>
              <a:t>t</a:t>
            </a:r>
            <a:r>
              <a:rPr lang="en-US" dirty="0" smtClean="0"/>
              <a:t>ypical stuff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765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551" y="4372168"/>
            <a:ext cx="7462249" cy="1143000"/>
          </a:xfrm>
        </p:spPr>
        <p:txBody>
          <a:bodyPr/>
          <a:lstStyle/>
          <a:p>
            <a:r>
              <a:rPr lang="en-US" dirty="0" smtClean="0"/>
              <a:t>General satellite 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Satellite people don’t have an IP background</a:t>
            </a:r>
          </a:p>
          <a:p>
            <a:r>
              <a:rPr lang="en-US" dirty="0" smtClean="0"/>
              <a:t>Even today, services are still being sold that require ISDN dialup out of the LES instead of connecting to the Internet</a:t>
            </a:r>
          </a:p>
          <a:p>
            <a:r>
              <a:rPr lang="en-US" dirty="0" smtClean="0"/>
              <a:t>Explaining what you need in order to run an IP network is difficult (24/7 NOC, abuse handling, data retention laws etc.)</a:t>
            </a:r>
          </a:p>
          <a:p>
            <a:r>
              <a:rPr lang="en-US" dirty="0" smtClean="0"/>
              <a:t>Ecosystem developed of companies offering IP-based services as an alternative to satellite provider’s own service – not everyone expected that</a:t>
            </a:r>
          </a:p>
          <a:p>
            <a:r>
              <a:rPr lang="en-US" dirty="0" smtClean="0"/>
              <a:t>Yes – even VOIP</a:t>
            </a:r>
          </a:p>
        </p:txBody>
      </p:sp>
    </p:spTree>
    <p:extLst>
      <p:ext uri="{BB962C8B-B14F-4D97-AF65-F5344CB8AC3E}">
        <p14:creationId xmlns:p14="http://schemas.microsoft.com/office/powerpoint/2010/main" val="2092658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Maritime 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4309417" cy="3474720"/>
          </a:xfrm>
        </p:spPr>
        <p:txBody>
          <a:bodyPr/>
          <a:lstStyle/>
          <a:p>
            <a:r>
              <a:rPr lang="en-US" dirty="0" smtClean="0"/>
              <a:t>Vessel is usually away for months</a:t>
            </a:r>
          </a:p>
          <a:p>
            <a:r>
              <a:rPr lang="en-US" dirty="0" smtClean="0"/>
              <a:t>Possibility to install / fix things when in port (which is short)</a:t>
            </a:r>
          </a:p>
          <a:p>
            <a:r>
              <a:rPr lang="en-US" dirty="0" smtClean="0"/>
              <a:t>Captain’s job is to sail the vessel, not to fix his computer</a:t>
            </a:r>
          </a:p>
          <a:p>
            <a:r>
              <a:rPr lang="en-US" dirty="0" smtClean="0"/>
              <a:t>Telephone calls are difficult and expensive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317" y="473729"/>
            <a:ext cx="3691583" cy="354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7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 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4436102" cy="34747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the private aircraft segment, the service just always has to work – you cannot predict when the user (presidents, sheiks) will need it</a:t>
            </a:r>
          </a:p>
          <a:p>
            <a:r>
              <a:rPr lang="en-US" dirty="0" smtClean="0"/>
              <a:t>However, the aircraft is usually easily reachable for installations / fixes</a:t>
            </a:r>
          </a:p>
          <a:p>
            <a:r>
              <a:rPr lang="en-US" dirty="0" smtClean="0"/>
              <a:t>VVIPs (= aircraft owners) expect to be able to walk on board and have everything just work, including phone calls, software updates, etc.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279" y="822051"/>
            <a:ext cx="3131373" cy="1933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56935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Owner &amp; chief architect @ Fusix Networks </a:t>
            </a:r>
          </a:p>
          <a:p>
            <a:r>
              <a:rPr lang="en-US" dirty="0" smtClean="0"/>
              <a:t>Providing networking services to those companies that need to speak BGP but don’t know how</a:t>
            </a:r>
          </a:p>
          <a:p>
            <a:r>
              <a:rPr lang="en-US" dirty="0" smtClean="0"/>
              <a:t>Vice president @ NLNOG</a:t>
            </a:r>
          </a:p>
          <a:p>
            <a:r>
              <a:rPr lang="en-US" dirty="0" smtClean="0"/>
              <a:t>Founder @ </a:t>
            </a:r>
            <a:r>
              <a:rPr lang="en-US" dirty="0" err="1" smtClean="0"/>
              <a:t>Coloclue</a:t>
            </a:r>
            <a:endParaRPr lang="en-US" dirty="0" smtClean="0"/>
          </a:p>
          <a:p>
            <a:r>
              <a:rPr lang="en-US" dirty="0" smtClean="0"/>
              <a:t>Actually M.Sc. </a:t>
            </a:r>
            <a:r>
              <a:rPr lang="en-US" dirty="0" err="1" smtClean="0"/>
              <a:t>Chem.Eng</a:t>
            </a:r>
            <a:r>
              <a:rPr lang="en-US" dirty="0" smtClean="0"/>
              <a:t>., but 1996 USENET &amp; Linux dragged me into the world of 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884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Unwanted 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Traffic is expensive, so end users will always try to reduce their bill</a:t>
            </a:r>
          </a:p>
          <a:p>
            <a:r>
              <a:rPr lang="en-US" dirty="0" smtClean="0"/>
              <a:t>“I did not ask for that traffic” in case a user was pinged from outside</a:t>
            </a:r>
          </a:p>
          <a:p>
            <a:r>
              <a:rPr lang="en-US" dirty="0" smtClean="0"/>
              <a:t>“No way that my computer sent all that traffic” in case a system is compromised</a:t>
            </a:r>
          </a:p>
          <a:p>
            <a:r>
              <a:rPr lang="en-US" dirty="0" smtClean="0"/>
              <a:t>The more insight you give, the more the end user can ask for credit notes</a:t>
            </a:r>
          </a:p>
          <a:p>
            <a:r>
              <a:rPr lang="en-US" dirty="0" smtClean="0"/>
              <a:t>Land-based firewall can block traffic to the customer</a:t>
            </a:r>
          </a:p>
          <a:p>
            <a:r>
              <a:rPr lang="en-US" dirty="0" smtClean="0"/>
              <a:t>Land-based firewall can block traffic from the customer, but only on the land-based segment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868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1"/>
            <a:ext cx="6400800" cy="226275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Systems on board of a vessel are usually not near “normal” Internet for months</a:t>
            </a:r>
          </a:p>
          <a:p>
            <a:r>
              <a:rPr lang="en-US" dirty="0" smtClean="0"/>
              <a:t>Software updates are not carried out while crew is at sea</a:t>
            </a:r>
          </a:p>
          <a:p>
            <a:r>
              <a:rPr lang="en-US" dirty="0" smtClean="0"/>
              <a:t>Catch some infections via DNS but trying to find the actual end user (behind double NAT in many cases) is extremely difficult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554" y="3171839"/>
            <a:ext cx="13635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/>
                <a:cs typeface="Courier New"/>
              </a:rPr>
              <a:t>09:41:58.990810 IP (</a:t>
            </a:r>
            <a:r>
              <a:rPr lang="en-US" sz="1200" dirty="0" err="1">
                <a:latin typeface="Courier New"/>
                <a:cs typeface="Courier New"/>
              </a:rPr>
              <a:t>tos</a:t>
            </a:r>
            <a:r>
              <a:rPr lang="en-US" sz="1200" dirty="0">
                <a:latin typeface="Courier New"/>
                <a:cs typeface="Courier New"/>
              </a:rPr>
              <a:t> 0x0, </a:t>
            </a:r>
            <a:r>
              <a:rPr lang="en-US" sz="1200" dirty="0" err="1">
                <a:latin typeface="Courier New"/>
                <a:cs typeface="Courier New"/>
              </a:rPr>
              <a:t>ttl</a:t>
            </a:r>
            <a:r>
              <a:rPr lang="en-US" sz="1200" dirty="0">
                <a:latin typeface="Courier New"/>
                <a:cs typeface="Courier New"/>
              </a:rPr>
              <a:t> 124, id 3950, offset 0, flags [none], proto UDP (17), length 61)</a:t>
            </a:r>
          </a:p>
          <a:p>
            <a:r>
              <a:rPr lang="is-IS" sz="1200" dirty="0">
                <a:latin typeface="Courier New"/>
                <a:cs typeface="Courier New"/>
              </a:rPr>
              <a:t>    10.11.71.218.6014 &gt; </a:t>
            </a:r>
            <a:r>
              <a:rPr lang="is-IS" sz="1200" dirty="0" smtClean="0">
                <a:latin typeface="Courier New"/>
                <a:cs typeface="Courier New"/>
              </a:rPr>
              <a:t>X.Y.Z.35.53</a:t>
            </a:r>
            <a:r>
              <a:rPr lang="is-IS" sz="1200" dirty="0">
                <a:latin typeface="Courier New"/>
                <a:cs typeface="Courier New"/>
              </a:rPr>
              <a:t>: [udp sum ok] 55654+ A? hzmksreiuojy.nl. (33)</a:t>
            </a:r>
          </a:p>
          <a:p>
            <a:r>
              <a:rPr lang="en-US" sz="1200" dirty="0">
                <a:latin typeface="Courier New"/>
                <a:cs typeface="Courier New"/>
              </a:rPr>
              <a:t>09:41:58.990857 IP (</a:t>
            </a:r>
            <a:r>
              <a:rPr lang="en-US" sz="1200" dirty="0" err="1">
                <a:latin typeface="Courier New"/>
                <a:cs typeface="Courier New"/>
              </a:rPr>
              <a:t>tos</a:t>
            </a:r>
            <a:r>
              <a:rPr lang="en-US" sz="1200" dirty="0">
                <a:latin typeface="Courier New"/>
                <a:cs typeface="Courier New"/>
              </a:rPr>
              <a:t> 0x0, </a:t>
            </a:r>
            <a:r>
              <a:rPr lang="en-US" sz="1200" dirty="0" err="1">
                <a:latin typeface="Courier New"/>
                <a:cs typeface="Courier New"/>
              </a:rPr>
              <a:t>ttl</a:t>
            </a:r>
            <a:r>
              <a:rPr lang="en-US" sz="1200" dirty="0">
                <a:latin typeface="Courier New"/>
                <a:cs typeface="Courier New"/>
              </a:rPr>
              <a:t> 64, id 40271, offset 0, flags [none], proto UDP (17), length 77)</a:t>
            </a:r>
          </a:p>
          <a:p>
            <a:r>
              <a:rPr lang="hr-HR" sz="1200" dirty="0">
                <a:latin typeface="Courier New"/>
                <a:cs typeface="Courier New"/>
              </a:rPr>
              <a:t>    </a:t>
            </a:r>
            <a:r>
              <a:rPr lang="hr-HR" sz="1200" dirty="0" smtClean="0">
                <a:latin typeface="Courier New"/>
                <a:cs typeface="Courier New"/>
              </a:rPr>
              <a:t>X.Y.Z.35.53 </a:t>
            </a:r>
            <a:r>
              <a:rPr lang="hr-HR" sz="1200" dirty="0">
                <a:latin typeface="Courier New"/>
                <a:cs typeface="Courier New"/>
              </a:rPr>
              <a:t>&gt; 10.11.71.218.6014: [bad udp cksum db8e!] 55654 q: A? hzmksreiuojy.nl. </a:t>
            </a:r>
            <a:endParaRPr lang="hr-HR" sz="1200" dirty="0" smtClean="0">
              <a:latin typeface="Courier New"/>
              <a:cs typeface="Courier New"/>
            </a:endParaRPr>
          </a:p>
          <a:p>
            <a:r>
              <a:rPr lang="hr-HR" sz="1200" dirty="0" smtClean="0">
                <a:latin typeface="Courier New"/>
                <a:cs typeface="Courier New"/>
              </a:rPr>
              <a:t>    1</a:t>
            </a:r>
            <a:r>
              <a:rPr lang="hr-HR" sz="1200" dirty="0">
                <a:latin typeface="Courier New"/>
                <a:cs typeface="Courier New"/>
              </a:rPr>
              <a:t>/0/0 hzmksreiuojy.nl. [40m9s] A 176.58.104.168 (49)</a:t>
            </a:r>
          </a:p>
          <a:p>
            <a:endParaRPr lang="en-US" sz="12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620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On-board firewal</a:t>
            </a:r>
            <a:r>
              <a:rPr lang="en-US" dirty="0"/>
              <a:t>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 aero, there is usually a firewall on board</a:t>
            </a:r>
          </a:p>
          <a:p>
            <a:r>
              <a:rPr lang="en-US" dirty="0" smtClean="0"/>
              <a:t>In maritime, traditionally there wasn’t (cost reasons) but this is slowly changing</a:t>
            </a:r>
          </a:p>
          <a:p>
            <a:r>
              <a:rPr lang="en-US" dirty="0" smtClean="0"/>
              <a:t>The on-board firewall usually also contains a proxy / web cache / voucher system for crew welfare</a:t>
            </a:r>
          </a:p>
          <a:p>
            <a:r>
              <a:rPr lang="en-US" dirty="0" smtClean="0"/>
              <a:t>With an on-board firewall, most of the “Unwanted Traffic Problem” is resolved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9591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Service is absolutely, truly global after implementation of </a:t>
            </a:r>
            <a:r>
              <a:rPr lang="en-US" smtClean="0"/>
              <a:t>“Global IP”</a:t>
            </a:r>
            <a:endParaRPr lang="en-US" dirty="0" smtClean="0"/>
          </a:p>
          <a:p>
            <a:r>
              <a:rPr lang="en-US" dirty="0" smtClean="0"/>
              <a:t>Customer /32 moves with the customer using BGP</a:t>
            </a:r>
          </a:p>
          <a:p>
            <a:r>
              <a:rPr lang="en-US" dirty="0" smtClean="0"/>
              <a:t>“I want a US-based IP address”</a:t>
            </a:r>
          </a:p>
          <a:p>
            <a:r>
              <a:rPr lang="en-US" dirty="0" smtClean="0"/>
              <a:t>Google shows up in a completely random language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64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81" y="4372168"/>
            <a:ext cx="8211020" cy="1143000"/>
          </a:xfrm>
        </p:spPr>
        <p:txBody>
          <a:bodyPr/>
          <a:lstStyle/>
          <a:p>
            <a:r>
              <a:rPr lang="en-US" dirty="0" smtClean="0"/>
              <a:t>Acceleration &amp;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TCP tweaks possible, TCP Accelerator service recommended to customers (splits the TCP connection in two)</a:t>
            </a:r>
          </a:p>
          <a:p>
            <a:r>
              <a:rPr lang="en-US" dirty="0" smtClean="0"/>
              <a:t>Commercial products offer further acceleration and compression service</a:t>
            </a:r>
          </a:p>
          <a:p>
            <a:r>
              <a:rPr lang="en-US" dirty="0" smtClean="0"/>
              <a:t>There are also web-mail like products that offer to view only the “headers”</a:t>
            </a:r>
          </a:p>
          <a:p>
            <a:r>
              <a:rPr lang="en-US" dirty="0" smtClean="0"/>
              <a:t>And there are proxies that </a:t>
            </a:r>
            <a:r>
              <a:rPr lang="en-US" dirty="0" err="1" smtClean="0"/>
              <a:t>downsample</a:t>
            </a:r>
            <a:r>
              <a:rPr lang="en-US" dirty="0" smtClean="0"/>
              <a:t> images and block movies in order to save on data usage</a:t>
            </a:r>
          </a:p>
        </p:txBody>
      </p:sp>
    </p:spTree>
    <p:extLst>
      <p:ext uri="{BB962C8B-B14F-4D97-AF65-F5344CB8AC3E}">
        <p14:creationId xmlns:p14="http://schemas.microsoft.com/office/powerpoint/2010/main" val="3130993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Forced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countries require that traffic that originates from / is destined for end users in their territory, lands on an LES in their territory (USA)</a:t>
            </a:r>
          </a:p>
          <a:p>
            <a:r>
              <a:rPr lang="en-US" dirty="0" smtClean="0"/>
              <a:t>Other countries require that traffic is routed through their country for inspection (Russia, China, Australia) – adds significantly to the latency</a:t>
            </a:r>
          </a:p>
          <a:p>
            <a:r>
              <a:rPr lang="en-US" dirty="0" smtClean="0"/>
              <a:t>Others just require a copy of the traffic</a:t>
            </a:r>
          </a:p>
        </p:txBody>
      </p:sp>
    </p:spTree>
    <p:extLst>
      <p:ext uri="{BB962C8B-B14F-4D97-AF65-F5344CB8AC3E}">
        <p14:creationId xmlns:p14="http://schemas.microsoft.com/office/powerpoint/2010/main" val="3304239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Future developments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161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More and more content-based firewalling (necessary in order to be able to block Skype)</a:t>
            </a:r>
          </a:p>
          <a:p>
            <a:r>
              <a:rPr lang="en-US" dirty="0" smtClean="0"/>
              <a:t>Content-based firewalls offering more and more reporting features (so customers can request more and more credit notes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More forced routing countries</a:t>
            </a:r>
            <a:endParaRPr lang="en-US" dirty="0" smtClean="0"/>
          </a:p>
          <a:p>
            <a:r>
              <a:rPr lang="en-US" dirty="0" smtClean="0"/>
              <a:t>In GX, routed subnets allow much better abuse handling</a:t>
            </a:r>
          </a:p>
          <a:p>
            <a:r>
              <a:rPr lang="en-US" dirty="0" smtClean="0"/>
              <a:t>Higher speeds despite </a:t>
            </a:r>
            <a:r>
              <a:rPr lang="en-US" dirty="0" smtClean="0"/>
              <a:t>physics</a:t>
            </a:r>
          </a:p>
          <a:p>
            <a:r>
              <a:rPr lang="en-US" dirty="0" smtClean="0"/>
              <a:t>What further improvements are possible?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15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Mobile satellite Internet service is an “if it’s all that you have” proposition</a:t>
            </a:r>
          </a:p>
          <a:p>
            <a:r>
              <a:rPr lang="en-US" dirty="0" smtClean="0"/>
              <a:t>Mobile satellite ISPs are still getting used to the idea of IP networking</a:t>
            </a:r>
          </a:p>
          <a:p>
            <a:r>
              <a:rPr lang="en-US" dirty="0" smtClean="0"/>
              <a:t>End users are very hard to support properly</a:t>
            </a:r>
          </a:p>
          <a:p>
            <a:r>
              <a:rPr lang="en-US" dirty="0" smtClean="0"/>
              <a:t>All kinds of services are deployed that ruin your beautiful content in order to keep speed up and cost low</a:t>
            </a:r>
          </a:p>
          <a:p>
            <a:r>
              <a:rPr lang="en-US" dirty="0" smtClean="0"/>
              <a:t>The law has a thing or two to say, too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659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08061" y="584511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niels@fusix.nl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69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Make you aware of what some networks do with your beautiful content and why</a:t>
            </a:r>
          </a:p>
          <a:p>
            <a:r>
              <a:rPr lang="en-US" dirty="0" smtClean="0"/>
              <a:t>Highlight some differences of mobile satellite networks as compared to regular ISPs</a:t>
            </a:r>
          </a:p>
          <a:p>
            <a:r>
              <a:rPr lang="en-US" dirty="0" smtClean="0"/>
              <a:t>Ask for possible improvements – what else can we do to improve our customer experience (apart from requesting an upgrade to the speed of light)?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907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world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03" y="718329"/>
            <a:ext cx="4907248" cy="33074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56441" y="729670"/>
            <a:ext cx="2049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People’s mothers</a:t>
            </a:r>
          </a:p>
          <a:p>
            <a:r>
              <a:rPr lang="en-US" dirty="0"/>
              <a:t>h</a:t>
            </a:r>
            <a:r>
              <a:rPr lang="en-US" dirty="0" smtClean="0"/>
              <a:t>ave 40G Internet</a:t>
            </a:r>
          </a:p>
          <a:p>
            <a:r>
              <a:rPr lang="en-US" dirty="0"/>
              <a:t>a</a:t>
            </a:r>
            <a:r>
              <a:rPr lang="en-US" dirty="0" smtClean="0"/>
              <a:t>t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499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world</a:t>
            </a:r>
            <a:endParaRPr lang="en-US" dirty="0"/>
          </a:p>
        </p:txBody>
      </p:sp>
      <p:pic>
        <p:nvPicPr>
          <p:cNvPr id="4" name="Content Placeholder 3" descr="juniper mx8080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1" b="25071"/>
          <a:stretch>
            <a:fillRect/>
          </a:stretch>
        </p:blipFill>
        <p:spPr>
          <a:xfrm>
            <a:off x="659617" y="683248"/>
            <a:ext cx="5452447" cy="2959899"/>
          </a:xfrm>
        </p:spPr>
      </p:pic>
      <p:sp>
        <p:nvSpPr>
          <p:cNvPr id="5" name="TextBox 4"/>
          <p:cNvSpPr txBox="1"/>
          <p:nvPr/>
        </p:nvSpPr>
        <p:spPr>
          <a:xfrm>
            <a:off x="6502828" y="683248"/>
            <a:ext cx="1802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Juniper MX8080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123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world</a:t>
            </a:r>
            <a:endParaRPr lang="en-US" dirty="0"/>
          </a:p>
        </p:txBody>
      </p:sp>
      <p:pic>
        <p:nvPicPr>
          <p:cNvPr id="4" name="Picture 3" descr="Screen Shot 2015-09-08 at 13.26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77" y="595591"/>
            <a:ext cx="5770537" cy="25002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30575" y="595591"/>
            <a:ext cx="2017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Ever-increasing</a:t>
            </a:r>
          </a:p>
          <a:p>
            <a:r>
              <a:rPr lang="en-US" dirty="0" smtClean="0"/>
              <a:t>bandwidth 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96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world</a:t>
            </a:r>
            <a:endParaRPr lang="en-US" dirty="0"/>
          </a:p>
        </p:txBody>
      </p:sp>
      <p:pic>
        <p:nvPicPr>
          <p:cNvPr id="4" name="Picture 3" descr="terabit optio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58" y="362596"/>
            <a:ext cx="4707026" cy="3922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202782" y="396617"/>
            <a:ext cx="1638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Fiber optics</a:t>
            </a:r>
          </a:p>
          <a:p>
            <a:r>
              <a:rPr lang="en-US" dirty="0"/>
              <a:t>t</a:t>
            </a:r>
            <a:r>
              <a:rPr lang="en-US" dirty="0" smtClean="0"/>
              <a:t>hat defy</a:t>
            </a:r>
          </a:p>
          <a:p>
            <a:r>
              <a:rPr lang="en-US" dirty="0" smtClean="0"/>
              <a:t>Shannon’s law</a:t>
            </a:r>
          </a:p>
        </p:txBody>
      </p:sp>
    </p:spTree>
    <p:extLst>
      <p:ext uri="{BB962C8B-B14F-4D97-AF65-F5344CB8AC3E}">
        <p14:creationId xmlns:p14="http://schemas.microsoft.com/office/powerpoint/2010/main" val="1885691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world</a:t>
            </a:r>
            <a:endParaRPr lang="en-US" dirty="0"/>
          </a:p>
        </p:txBody>
      </p:sp>
      <p:pic>
        <p:nvPicPr>
          <p:cNvPr id="6" name="Picture 5" descr="amsix p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57" y="796043"/>
            <a:ext cx="4953290" cy="29915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08515" y="801569"/>
            <a:ext cx="2749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look at our AMS-IX 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95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world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1043" y="790668"/>
            <a:ext cx="6483646" cy="3231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/>
                <a:cs typeface="Courier New"/>
              </a:rPr>
              <a:t>niels@</a:t>
            </a:r>
            <a:r>
              <a:rPr lang="en-US" sz="1200" dirty="0">
                <a:latin typeface="Courier New"/>
                <a:cs typeface="Courier New"/>
              </a:rPr>
              <a:t>core1.ams1&gt; ping X.Y.Z.157 count 10   </a:t>
            </a:r>
          </a:p>
          <a:p>
            <a:r>
              <a:rPr lang="cs-CZ" sz="1200" dirty="0">
                <a:latin typeface="Courier New"/>
                <a:cs typeface="Courier New"/>
              </a:rPr>
              <a:t>PING X.Y.Z.157 </a:t>
            </a:r>
            <a:r>
              <a:rPr lang="cs-CZ" sz="1200" dirty="0" smtClean="0">
                <a:latin typeface="Courier New"/>
                <a:cs typeface="Courier New"/>
              </a:rPr>
              <a:t>(X.Y.Z.157</a:t>
            </a:r>
            <a:r>
              <a:rPr lang="cs-CZ" sz="1200" dirty="0">
                <a:latin typeface="Courier New"/>
                <a:cs typeface="Courier New"/>
              </a:rPr>
              <a:t>): 56 data </a:t>
            </a:r>
            <a:r>
              <a:rPr lang="cs-CZ" sz="1200" dirty="0" err="1">
                <a:latin typeface="Courier New"/>
                <a:cs typeface="Courier New"/>
              </a:rPr>
              <a:t>bytes</a:t>
            </a:r>
            <a:endParaRPr lang="cs-CZ" sz="1200" dirty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64 bytes from X.Y.Z.157: </a:t>
            </a:r>
            <a:r>
              <a:rPr lang="en-US" sz="1200" dirty="0" err="1">
                <a:latin typeface="Courier New"/>
                <a:cs typeface="Courier New"/>
              </a:rPr>
              <a:t>icmp_seq</a:t>
            </a:r>
            <a:r>
              <a:rPr lang="en-US" sz="1200" dirty="0">
                <a:latin typeface="Courier New"/>
                <a:cs typeface="Courier New"/>
              </a:rPr>
              <a:t>=0 </a:t>
            </a:r>
            <a:r>
              <a:rPr lang="en-US" sz="1200" dirty="0" err="1">
                <a:latin typeface="Courier New"/>
                <a:cs typeface="Courier New"/>
              </a:rPr>
              <a:t>ttl</a:t>
            </a:r>
            <a:r>
              <a:rPr lang="en-US" sz="1200" dirty="0">
                <a:latin typeface="Courier New"/>
                <a:cs typeface="Courier New"/>
              </a:rPr>
              <a:t>=61 time=1644.416 </a:t>
            </a:r>
            <a:r>
              <a:rPr lang="en-US" sz="1200" dirty="0" err="1">
                <a:latin typeface="Courier New"/>
                <a:cs typeface="Courier New"/>
              </a:rPr>
              <a:t>ms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64 bytes from X.Y.Z.157: </a:t>
            </a:r>
            <a:r>
              <a:rPr lang="en-US" sz="1200" dirty="0" err="1">
                <a:latin typeface="Courier New"/>
                <a:cs typeface="Courier New"/>
              </a:rPr>
              <a:t>icmp_seq</a:t>
            </a:r>
            <a:r>
              <a:rPr lang="en-US" sz="1200" dirty="0">
                <a:latin typeface="Courier New"/>
                <a:cs typeface="Courier New"/>
              </a:rPr>
              <a:t>=1 </a:t>
            </a:r>
            <a:r>
              <a:rPr lang="en-US" sz="1200" dirty="0" err="1">
                <a:latin typeface="Courier New"/>
                <a:cs typeface="Courier New"/>
              </a:rPr>
              <a:t>ttl</a:t>
            </a:r>
            <a:r>
              <a:rPr lang="en-US" sz="1200" dirty="0">
                <a:latin typeface="Courier New"/>
                <a:cs typeface="Courier New"/>
              </a:rPr>
              <a:t>=61 time=845.648 </a:t>
            </a:r>
            <a:r>
              <a:rPr lang="en-US" sz="1200" dirty="0" err="1">
                <a:latin typeface="Courier New"/>
                <a:cs typeface="Courier New"/>
              </a:rPr>
              <a:t>ms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64 bytes from X.Y.Z.157: </a:t>
            </a:r>
            <a:r>
              <a:rPr lang="en-US" sz="1200" dirty="0" err="1">
                <a:latin typeface="Courier New"/>
                <a:cs typeface="Courier New"/>
              </a:rPr>
              <a:t>icmp_seq</a:t>
            </a:r>
            <a:r>
              <a:rPr lang="en-US" sz="1200" dirty="0">
                <a:latin typeface="Courier New"/>
                <a:cs typeface="Courier New"/>
              </a:rPr>
              <a:t>=2 </a:t>
            </a:r>
            <a:r>
              <a:rPr lang="en-US" sz="1200" dirty="0" err="1">
                <a:latin typeface="Courier New"/>
                <a:cs typeface="Courier New"/>
              </a:rPr>
              <a:t>ttl</a:t>
            </a:r>
            <a:r>
              <a:rPr lang="en-US" sz="1200" dirty="0">
                <a:latin typeface="Courier New"/>
                <a:cs typeface="Courier New"/>
              </a:rPr>
              <a:t>=61 time=802.387 </a:t>
            </a:r>
            <a:r>
              <a:rPr lang="en-US" sz="1200" dirty="0" err="1">
                <a:latin typeface="Courier New"/>
                <a:cs typeface="Courier New"/>
              </a:rPr>
              <a:t>ms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64 bytes from X.Y.Z.157: </a:t>
            </a:r>
            <a:r>
              <a:rPr lang="en-US" sz="1200" dirty="0" err="1">
                <a:latin typeface="Courier New"/>
                <a:cs typeface="Courier New"/>
              </a:rPr>
              <a:t>icmp_seq</a:t>
            </a:r>
            <a:r>
              <a:rPr lang="en-US" sz="1200" dirty="0">
                <a:latin typeface="Courier New"/>
                <a:cs typeface="Courier New"/>
              </a:rPr>
              <a:t>=3 </a:t>
            </a:r>
            <a:r>
              <a:rPr lang="en-US" sz="1200" dirty="0" err="1">
                <a:latin typeface="Courier New"/>
                <a:cs typeface="Courier New"/>
              </a:rPr>
              <a:t>ttl</a:t>
            </a:r>
            <a:r>
              <a:rPr lang="en-US" sz="1200" dirty="0">
                <a:latin typeface="Courier New"/>
                <a:cs typeface="Courier New"/>
              </a:rPr>
              <a:t>=61 time=1450.196 </a:t>
            </a:r>
            <a:r>
              <a:rPr lang="en-US" sz="1200" dirty="0" err="1">
                <a:latin typeface="Courier New"/>
                <a:cs typeface="Courier New"/>
              </a:rPr>
              <a:t>ms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64 bytes from X.Y.Z.157: </a:t>
            </a:r>
            <a:r>
              <a:rPr lang="en-US" sz="1200" dirty="0" err="1">
                <a:latin typeface="Courier New"/>
                <a:cs typeface="Courier New"/>
              </a:rPr>
              <a:t>icmp_seq</a:t>
            </a:r>
            <a:r>
              <a:rPr lang="en-US" sz="1200" dirty="0">
                <a:latin typeface="Courier New"/>
                <a:cs typeface="Courier New"/>
              </a:rPr>
              <a:t>=4 </a:t>
            </a:r>
            <a:r>
              <a:rPr lang="en-US" sz="1200" dirty="0" err="1">
                <a:latin typeface="Courier New"/>
                <a:cs typeface="Courier New"/>
              </a:rPr>
              <a:t>ttl</a:t>
            </a:r>
            <a:r>
              <a:rPr lang="en-US" sz="1200" dirty="0">
                <a:latin typeface="Courier New"/>
                <a:cs typeface="Courier New"/>
              </a:rPr>
              <a:t>=61 time=927.581 </a:t>
            </a:r>
            <a:r>
              <a:rPr lang="en-US" sz="1200" dirty="0" err="1">
                <a:latin typeface="Courier New"/>
                <a:cs typeface="Courier New"/>
              </a:rPr>
              <a:t>ms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64 bytes from X.Y.Z.157: </a:t>
            </a:r>
            <a:r>
              <a:rPr lang="en-US" sz="1200" dirty="0" err="1">
                <a:latin typeface="Courier New"/>
                <a:cs typeface="Courier New"/>
              </a:rPr>
              <a:t>icmp_seq</a:t>
            </a:r>
            <a:r>
              <a:rPr lang="en-US" sz="1200" dirty="0">
                <a:latin typeface="Courier New"/>
                <a:cs typeface="Courier New"/>
              </a:rPr>
              <a:t>=5 </a:t>
            </a:r>
            <a:r>
              <a:rPr lang="en-US" sz="1200" dirty="0" err="1">
                <a:latin typeface="Courier New"/>
                <a:cs typeface="Courier New"/>
              </a:rPr>
              <a:t>ttl</a:t>
            </a:r>
            <a:r>
              <a:rPr lang="en-US" sz="1200" dirty="0">
                <a:latin typeface="Courier New"/>
                <a:cs typeface="Courier New"/>
              </a:rPr>
              <a:t>=61 time=935.401 </a:t>
            </a:r>
            <a:r>
              <a:rPr lang="en-US" sz="1200" dirty="0" err="1">
                <a:latin typeface="Courier New"/>
                <a:cs typeface="Courier New"/>
              </a:rPr>
              <a:t>ms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64 bytes from X.Y.Z.157: </a:t>
            </a:r>
            <a:r>
              <a:rPr lang="en-US" sz="1200" dirty="0" err="1">
                <a:latin typeface="Courier New"/>
                <a:cs typeface="Courier New"/>
              </a:rPr>
              <a:t>icmp_seq</a:t>
            </a:r>
            <a:r>
              <a:rPr lang="en-US" sz="1200" dirty="0">
                <a:latin typeface="Courier New"/>
                <a:cs typeface="Courier New"/>
              </a:rPr>
              <a:t>=6 </a:t>
            </a:r>
            <a:r>
              <a:rPr lang="en-US" sz="1200" dirty="0" err="1">
                <a:latin typeface="Courier New"/>
                <a:cs typeface="Courier New"/>
              </a:rPr>
              <a:t>ttl</a:t>
            </a:r>
            <a:r>
              <a:rPr lang="en-US" sz="1200" dirty="0">
                <a:latin typeface="Courier New"/>
                <a:cs typeface="Courier New"/>
              </a:rPr>
              <a:t>=61 time=1005.581 </a:t>
            </a:r>
            <a:r>
              <a:rPr lang="en-US" sz="1200" dirty="0" err="1">
                <a:latin typeface="Courier New"/>
                <a:cs typeface="Courier New"/>
              </a:rPr>
              <a:t>ms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64 bytes from X.Y.Z.157: </a:t>
            </a:r>
            <a:r>
              <a:rPr lang="en-US" sz="1200" dirty="0" err="1">
                <a:latin typeface="Courier New"/>
                <a:cs typeface="Courier New"/>
              </a:rPr>
              <a:t>icmp_seq</a:t>
            </a:r>
            <a:r>
              <a:rPr lang="en-US" sz="1200" dirty="0">
                <a:latin typeface="Courier New"/>
                <a:cs typeface="Courier New"/>
              </a:rPr>
              <a:t>=7 </a:t>
            </a:r>
            <a:r>
              <a:rPr lang="en-US" sz="1200" dirty="0" err="1">
                <a:latin typeface="Courier New"/>
                <a:cs typeface="Courier New"/>
              </a:rPr>
              <a:t>ttl</a:t>
            </a:r>
            <a:r>
              <a:rPr lang="en-US" sz="1200" dirty="0">
                <a:latin typeface="Courier New"/>
                <a:cs typeface="Courier New"/>
              </a:rPr>
              <a:t>=61 time=971.354 </a:t>
            </a:r>
            <a:r>
              <a:rPr lang="en-US" sz="1200" dirty="0" err="1">
                <a:latin typeface="Courier New"/>
                <a:cs typeface="Courier New"/>
              </a:rPr>
              <a:t>ms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64 bytes from X.Y.Z.157: </a:t>
            </a:r>
            <a:r>
              <a:rPr lang="en-US" sz="1200" dirty="0" err="1">
                <a:latin typeface="Courier New"/>
                <a:cs typeface="Courier New"/>
              </a:rPr>
              <a:t>icmp_seq</a:t>
            </a:r>
            <a:r>
              <a:rPr lang="en-US" sz="1200" dirty="0">
                <a:latin typeface="Courier New"/>
                <a:cs typeface="Courier New"/>
              </a:rPr>
              <a:t>=8 </a:t>
            </a:r>
            <a:r>
              <a:rPr lang="en-US" sz="1200" dirty="0" err="1">
                <a:latin typeface="Courier New"/>
                <a:cs typeface="Courier New"/>
              </a:rPr>
              <a:t>ttl</a:t>
            </a:r>
            <a:r>
              <a:rPr lang="en-US" sz="1200" dirty="0">
                <a:latin typeface="Courier New"/>
                <a:cs typeface="Courier New"/>
              </a:rPr>
              <a:t>=61 time=817.182 </a:t>
            </a:r>
            <a:r>
              <a:rPr lang="en-US" sz="1200" dirty="0" err="1">
                <a:latin typeface="Courier New"/>
                <a:cs typeface="Courier New"/>
              </a:rPr>
              <a:t>ms</a:t>
            </a:r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64 bytes from X.Y.Z.157: </a:t>
            </a:r>
            <a:r>
              <a:rPr lang="en-US" sz="1200" dirty="0" err="1">
                <a:latin typeface="Courier New"/>
                <a:cs typeface="Courier New"/>
              </a:rPr>
              <a:t>icmp_seq</a:t>
            </a:r>
            <a:r>
              <a:rPr lang="en-US" sz="1200" dirty="0">
                <a:latin typeface="Courier New"/>
                <a:cs typeface="Courier New"/>
              </a:rPr>
              <a:t>=9 </a:t>
            </a:r>
            <a:r>
              <a:rPr lang="en-US" sz="1200" dirty="0" err="1">
                <a:latin typeface="Courier New"/>
                <a:cs typeface="Courier New"/>
              </a:rPr>
              <a:t>ttl</a:t>
            </a:r>
            <a:r>
              <a:rPr lang="en-US" sz="1200" dirty="0">
                <a:latin typeface="Courier New"/>
                <a:cs typeface="Courier New"/>
              </a:rPr>
              <a:t>=61 time=1003.482 </a:t>
            </a:r>
            <a:r>
              <a:rPr lang="en-US" sz="1200" dirty="0" err="1">
                <a:latin typeface="Courier New"/>
                <a:cs typeface="Courier New"/>
              </a:rPr>
              <a:t>ms</a:t>
            </a:r>
            <a:endParaRPr lang="en-US" sz="1200" dirty="0">
              <a:latin typeface="Courier New"/>
              <a:cs typeface="Courier New"/>
            </a:endParaRPr>
          </a:p>
          <a:p>
            <a:endParaRPr lang="en-US" sz="1200" dirty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--- X.Y.Z.157 ping statistics --- </a:t>
            </a:r>
          </a:p>
          <a:p>
            <a:r>
              <a:rPr lang="en-US" sz="1200" dirty="0">
                <a:latin typeface="Courier New"/>
                <a:cs typeface="Courier New"/>
              </a:rPr>
              <a:t>10 packets transmitted, 10 packets received, 0% packet loss</a:t>
            </a:r>
          </a:p>
          <a:p>
            <a:r>
              <a:rPr lang="en-US" sz="1200" dirty="0">
                <a:latin typeface="Courier New"/>
                <a:cs typeface="Courier New"/>
              </a:rPr>
              <a:t>round-trip min/</a:t>
            </a:r>
            <a:r>
              <a:rPr lang="en-US" sz="1200" dirty="0" err="1">
                <a:latin typeface="Courier New"/>
                <a:cs typeface="Courier New"/>
              </a:rPr>
              <a:t>avg</a:t>
            </a:r>
            <a:r>
              <a:rPr lang="en-US" sz="1200" dirty="0">
                <a:latin typeface="Courier New"/>
                <a:cs typeface="Courier New"/>
              </a:rPr>
              <a:t>/max/</a:t>
            </a:r>
            <a:r>
              <a:rPr lang="en-US" sz="1200" dirty="0" err="1">
                <a:latin typeface="Courier New"/>
                <a:cs typeface="Courier New"/>
              </a:rPr>
              <a:t>stddev</a:t>
            </a:r>
            <a:r>
              <a:rPr lang="en-US" sz="1200" dirty="0">
                <a:latin typeface="Courier New"/>
                <a:cs typeface="Courier New"/>
              </a:rPr>
              <a:t> = 802.387/1040.323/1644.416/266.133 </a:t>
            </a:r>
            <a:r>
              <a:rPr lang="en-US" sz="1200" dirty="0" err="1">
                <a:latin typeface="Courier New"/>
                <a:cs typeface="Courier New"/>
              </a:rPr>
              <a:t>ms</a:t>
            </a:r>
            <a:endParaRPr lang="en-US" sz="1200" dirty="0">
              <a:latin typeface="Courier New"/>
              <a:cs typeface="Courier New"/>
            </a:endParaRPr>
          </a:p>
          <a:p>
            <a:endParaRPr lang="en-US" sz="12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180994469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210</TotalTime>
  <Words>1603</Words>
  <Application>Microsoft Macintosh PowerPoint</Application>
  <PresentationFormat>On-screen Show (4:3)</PresentationFormat>
  <Paragraphs>149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Slipstream</vt:lpstr>
      <vt:lpstr>A look at the state of mobile satellite Internet</vt:lpstr>
      <vt:lpstr>Who Am I</vt:lpstr>
      <vt:lpstr>Purpose of this talk</vt:lpstr>
      <vt:lpstr>Your world</vt:lpstr>
      <vt:lpstr>Your world</vt:lpstr>
      <vt:lpstr>Your world</vt:lpstr>
      <vt:lpstr>Your world</vt:lpstr>
      <vt:lpstr>My world</vt:lpstr>
      <vt:lpstr>My world</vt:lpstr>
      <vt:lpstr>Mobile satellite</vt:lpstr>
      <vt:lpstr>Inmarsat BGAN</vt:lpstr>
      <vt:lpstr>BGAN terminals</vt:lpstr>
      <vt:lpstr>PowerPoint Presentation</vt:lpstr>
      <vt:lpstr>Inmarsat Global Express</vt:lpstr>
      <vt:lpstr>Geostationary</vt:lpstr>
      <vt:lpstr>Some of the typical stuff</vt:lpstr>
      <vt:lpstr>General satellite pitfalls</vt:lpstr>
      <vt:lpstr>Maritime pitfalls</vt:lpstr>
      <vt:lpstr>Aero pitfalls</vt:lpstr>
      <vt:lpstr>Unwanted traffic</vt:lpstr>
      <vt:lpstr>Infected systems</vt:lpstr>
      <vt:lpstr>On-board firewall</vt:lpstr>
      <vt:lpstr>Geolocation</vt:lpstr>
      <vt:lpstr>Acceleration &amp; compression</vt:lpstr>
      <vt:lpstr>Forced routing</vt:lpstr>
      <vt:lpstr>Future developments</vt:lpstr>
      <vt:lpstr>Developments</vt:lpstr>
      <vt:lpstr>Conclusion</vt:lpstr>
      <vt:lpstr>Thank you</vt:lpstr>
    </vt:vector>
  </TitlesOfParts>
  <Company>Fusix Networks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look at the state of mobile satellite Internet</dc:title>
  <dc:creator>Niels Raijer</dc:creator>
  <cp:lastModifiedBy>Niels Raijer</cp:lastModifiedBy>
  <cp:revision>32</cp:revision>
  <dcterms:created xsi:type="dcterms:W3CDTF">2015-09-08T11:25:10Z</dcterms:created>
  <dcterms:modified xsi:type="dcterms:W3CDTF">2015-09-17T11:56:35Z</dcterms:modified>
</cp:coreProperties>
</file>